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7" r:id="rId3"/>
    <p:sldId id="283" r:id="rId5"/>
    <p:sldId id="282" r:id="rId6"/>
    <p:sldId id="266" r:id="rId7"/>
    <p:sldId id="376" r:id="rId8"/>
    <p:sldId id="377" r:id="rId9"/>
    <p:sldId id="321" r:id="rId10"/>
    <p:sldId id="378" r:id="rId11"/>
    <p:sldId id="260" r:id="rId12"/>
    <p:sldId id="379" r:id="rId13"/>
    <p:sldId id="380" r:id="rId14"/>
    <p:sldId id="381" r:id="rId15"/>
    <p:sldId id="386" r:id="rId16"/>
    <p:sldId id="382" r:id="rId17"/>
    <p:sldId id="388" r:id="rId18"/>
    <p:sldId id="390" r:id="rId19"/>
    <p:sldId id="393" r:id="rId20"/>
    <p:sldId id="389" r:id="rId21"/>
    <p:sldId id="396" r:id="rId22"/>
    <p:sldId id="394" r:id="rId23"/>
    <p:sldId id="395" r:id="rId24"/>
    <p:sldId id="401" r:id="rId25"/>
    <p:sldId id="403" r:id="rId26"/>
    <p:sldId id="402" r:id="rId27"/>
    <p:sldId id="406" r:id="rId28"/>
    <p:sldId id="407" r:id="rId29"/>
    <p:sldId id="408" r:id="rId30"/>
    <p:sldId id="409" r:id="rId31"/>
    <p:sldId id="410" r:id="rId32"/>
    <p:sldId id="411" r:id="rId33"/>
    <p:sldId id="413" r:id="rId34"/>
    <p:sldId id="276" r:id="rId3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ina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488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 autoAdjust="0"/>
    <p:restoredTop sz="94660"/>
  </p:normalViewPr>
  <p:slideViewPr>
    <p:cSldViewPr snapToGrid="0">
      <p:cViewPr varScale="1">
        <p:scale>
          <a:sx n="54" d="100"/>
          <a:sy n="54" d="100"/>
        </p:scale>
        <p:origin x="-84" y="-1170"/>
      </p:cViewPr>
      <p:guideLst>
        <p:guide orient="horz" pos="2174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A85E-2C8A-4A7E-901B-E2F598C57E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AE94E-8D49-49AA-9E16-FDCE3556CC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2AE94E-8D49-49AA-9E16-FDCE3556CC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457200" marR="0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Half Circle</a:t>
            </a:r>
            <a:endParaRPr lang="en-US" sz="1200" b="1" dirty="0" smtClean="0">
              <a:effectLst/>
              <a:latin typeface="Segoe UI" panose="020B0502040204020203"/>
              <a:ea typeface="Calibri" panose="020F0502020204030204"/>
              <a:cs typeface="Times New Roman" panose="02020603050405020304"/>
            </a:endParaRPr>
          </a:p>
          <a:p>
            <a:pPr marL="457200" marR="0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endParaRPr lang="en-US" sz="105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457200" marR="0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(Advanced)</a:t>
            </a:r>
            <a:endParaRPr lang="en-US" sz="105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457200" marR="0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 </a:t>
            </a:r>
            <a:endParaRPr lang="en-US" sz="105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0" marR="0" indent="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To reproduce the effects on this slide, do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Home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Slides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Layout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Blank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Design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Themes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the arrow next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Colors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and then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Metro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Insert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Media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Video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Video from file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left pane of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Insert Video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dialog box, click the drive or library that contains the video. In the right pane of the dialog box, click the video that you want and then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Insert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914400" algn="l"/>
              </a:tabLst>
            </a:pPr>
            <a:r>
              <a:rPr lang="en-US" sz="1200" b="1" dirty="0" smtClean="0">
                <a:solidFill>
                  <a:srgbClr val="000000"/>
                </a:solidFill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Tip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: For best results with the video on this slide, use a video that is square in format, or use the Crop tool to square video on slide.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Video Tools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Video Styles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the arrow to the right of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Video Shape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and under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Basic Shapes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Chord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(second row, second option from left).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Drag the top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Yellow Adjustment Handle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counter clockwise stopping at the bottom center, aligned with the bottom center sizing handle.</a:t>
            </a:r>
            <a:endParaRPr lang="en-US" sz="1200" dirty="0" smtClean="0">
              <a:solidFill>
                <a:srgbClr val="000000"/>
              </a:solidFill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200" dirty="0" smtClean="0">
                <a:solidFill>
                  <a:srgbClr val="000000"/>
                </a:solidFill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Drag the second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Yellow Adjustment Handle</a:t>
            </a:r>
            <a:r>
              <a:rPr lang="en-US" sz="1200" dirty="0" smtClean="0">
                <a:solidFill>
                  <a:srgbClr val="000000"/>
                </a:solidFill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counter clockwise stopping at the top center, aligned with the top center sizing handle, creating a half circle.</a:t>
            </a:r>
            <a:endParaRPr lang="en-US" sz="1200" dirty="0" smtClean="0">
              <a:solidFill>
                <a:srgbClr val="000000"/>
              </a:solidFill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video,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Home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Drawing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Arrange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point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Align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select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Align Middle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With the video still selected, u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nder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Video Tools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, on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Format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tab, click the arrow in the bottom right corner of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Video Styles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group to open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Format Video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dialog box.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Video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dialog box,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in the left pane,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 on Slide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right pane, set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Horizontal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-3.43”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from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Top Left Corner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Also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Video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dialog box,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Shadow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in the left pane,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Shadow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right pane enter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9144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Color: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Black, Text 1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(under Theme Colors, first row, second option from left)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9144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Transparency: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14%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9144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Size: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100%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9144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Blur: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20 pt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9144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Angle: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0°Degrees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/>
              <a:buChar char="•"/>
              <a:tabLst>
                <a:tab pos="9144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Distance: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3 pt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 startAt="12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Still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Video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dialog box,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3-D Format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in the left pane.  In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3-D Format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on the right pane,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Bevel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click the arrow to the right of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Top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and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Bevel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choose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Circle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(first option, first row),</a:t>
            </a:r>
            <a:r>
              <a:rPr lang="en-US" sz="1200" baseline="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and then close </a:t>
            </a:r>
            <a:r>
              <a:rPr lang="en-US" sz="1200" b="1" baseline="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Video </a:t>
            </a:r>
            <a:r>
              <a:rPr lang="en-US" sz="1200" baseline="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dialog.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 startAt="12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Video,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Animations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Timing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to the right of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Start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choose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With Previous.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 startAt="12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Video Tools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Playback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Video Options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Loop until Stopped.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457200" marR="0" indent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 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228600" marR="0" indent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To reproduce the shape effects on this slide, do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Home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Drawing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Shapes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Basic Shapes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Arc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(third row, twelfth option from the left). On the slide, drag to draw an arc.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Drag the right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Yellow Adjustment Handle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to the bottom center to create a half-circle.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arc.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Drawing Tools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Size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do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Symbol" panose="05050102010706020507"/>
              <a:buChar char="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Shape Height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6.75”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Symbol" panose="05050102010706020507"/>
              <a:buChar char="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Shape Width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10”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With the arc still selected.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Home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Drawing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Arrange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point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Align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Align Middle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Under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Drawing Tools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, on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Format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tab, in the bottom right corner of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Size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group, click the arrow opening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Format Shape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dialog box.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In the 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Format Shape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dialog, click 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Position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in the left pane, under 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Position and Size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in the right pane set the 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Horizontal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to 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-5.01”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Also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Shape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dialog box,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 Color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left pane,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 Color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right pane, select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Solid line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and then do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Symbol" panose="05050102010706020507"/>
              <a:buChar char="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the button next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Color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Theme Colors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White, Background 1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(first row, first option from the left).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Symbol" panose="05050102010706020507"/>
              <a:buChar char="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Transparency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50%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Shape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dialog box,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 Style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in the left pane.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 Style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right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pane, set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Width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1.5 pt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 Close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Shape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dialog.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arc.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Home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Clipboard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the arrow to the right of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Copy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Duplicate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second arc.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Under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Drawing Tools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, on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Format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tab, in the bottom right corner of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Size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group, click the arrow opening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Format Shape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dialog box.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342900" algn="l"/>
                <a:tab pos="457200" algn="l"/>
              </a:tabLst>
            </a:pPr>
            <a:r>
              <a:rPr lang="en-US" kern="1200" dirty="0" smtClean="0">
                <a:effectLst/>
                <a:latin typeface="Segoe UI" panose="020B0502040204020203"/>
                <a:ea typeface="Times New Roman" panose="02020603050405020304"/>
              </a:rPr>
              <a:t>In the </a:t>
            </a:r>
            <a:r>
              <a:rPr lang="en-US" b="1" kern="1200" dirty="0" smtClean="0">
                <a:effectLst/>
                <a:latin typeface="Segoe UI" panose="020B0502040204020203"/>
                <a:ea typeface="Times New Roman" panose="02020603050405020304"/>
              </a:rPr>
              <a:t>Format Shape</a:t>
            </a:r>
            <a:r>
              <a:rPr lang="en-US" kern="1200" dirty="0" smtClean="0">
                <a:effectLst/>
                <a:latin typeface="Segoe UI" panose="020B0502040204020203"/>
                <a:ea typeface="Times New Roman" panose="02020603050405020304"/>
              </a:rPr>
              <a:t> dialog, click </a:t>
            </a:r>
            <a:r>
              <a:rPr lang="en-US" b="1" kern="1200" dirty="0" smtClean="0">
                <a:effectLst/>
                <a:latin typeface="Segoe UI" panose="020B0502040204020203"/>
                <a:ea typeface="Times New Roman" panose="02020603050405020304"/>
              </a:rPr>
              <a:t>Size </a:t>
            </a:r>
            <a:r>
              <a:rPr lang="en-US" kern="1200" dirty="0" smtClean="0">
                <a:effectLst/>
                <a:latin typeface="Segoe UI" panose="020B0502040204020203"/>
                <a:ea typeface="Times New Roman" panose="02020603050405020304"/>
              </a:rPr>
              <a:t>in the left pane, under </a:t>
            </a:r>
            <a:r>
              <a:rPr lang="en-US" b="1" kern="1200" dirty="0" smtClean="0">
                <a:effectLst/>
                <a:latin typeface="Segoe UI" panose="020B0502040204020203"/>
                <a:ea typeface="Times New Roman" panose="02020603050405020304"/>
              </a:rPr>
              <a:t>Size and Rotate</a:t>
            </a:r>
            <a:r>
              <a:rPr lang="en-US" kern="1200" dirty="0" smtClean="0">
                <a:effectLst/>
                <a:latin typeface="Segoe UI" panose="020B0502040204020203"/>
                <a:ea typeface="Times New Roman" panose="02020603050405020304"/>
              </a:rPr>
              <a:t> in the right pane set the </a:t>
            </a:r>
            <a:r>
              <a:rPr lang="en-US" b="1" kern="1200" dirty="0" smtClean="0">
                <a:effectLst/>
                <a:latin typeface="Segoe UI" panose="020B0502040204020203"/>
                <a:ea typeface="Times New Roman" panose="02020603050405020304"/>
              </a:rPr>
              <a:t>Height</a:t>
            </a:r>
            <a:r>
              <a:rPr lang="en-US" kern="1200" dirty="0" smtClean="0">
                <a:effectLst/>
                <a:latin typeface="Segoe UI" panose="020B0502040204020203"/>
                <a:ea typeface="Times New Roman" panose="02020603050405020304"/>
              </a:rPr>
              <a:t> to </a:t>
            </a:r>
            <a:r>
              <a:rPr lang="en-US" b="1" kern="1200" dirty="0" smtClean="0">
                <a:effectLst/>
                <a:latin typeface="Segoe UI" panose="020B0502040204020203"/>
                <a:ea typeface="Times New Roman" panose="02020603050405020304"/>
              </a:rPr>
              <a:t>7”</a:t>
            </a:r>
            <a:r>
              <a:rPr lang="en-US" kern="1200" dirty="0" smtClean="0">
                <a:effectLst/>
                <a:latin typeface="Segoe UI" panose="020B0502040204020203"/>
                <a:ea typeface="Times New Roman" panose="02020603050405020304"/>
              </a:rPr>
              <a:t> and the </a:t>
            </a:r>
            <a:r>
              <a:rPr lang="en-US" b="1" kern="1200" dirty="0" smtClean="0">
                <a:effectLst/>
                <a:latin typeface="Segoe UI" panose="020B0502040204020203"/>
                <a:ea typeface="Times New Roman" panose="02020603050405020304"/>
              </a:rPr>
              <a:t>Width</a:t>
            </a:r>
            <a:r>
              <a:rPr lang="en-US" kern="1200" dirty="0" smtClean="0">
                <a:effectLst/>
                <a:latin typeface="Segoe UI" panose="020B0502040204020203"/>
                <a:ea typeface="Times New Roman" panose="02020603050405020304"/>
              </a:rPr>
              <a:t> to </a:t>
            </a:r>
            <a:r>
              <a:rPr lang="en-US" b="1" kern="1200" dirty="0" smtClean="0">
                <a:effectLst/>
                <a:latin typeface="Segoe UI" panose="020B0502040204020203"/>
                <a:ea typeface="Times New Roman" panose="02020603050405020304"/>
              </a:rPr>
              <a:t>9.5”</a:t>
            </a:r>
            <a:r>
              <a:rPr lang="en-US" kern="1200" dirty="0" smtClean="0">
                <a:effectLst/>
                <a:latin typeface="Segoe UI" panose="020B0502040204020203"/>
                <a:ea typeface="Times New Roman" panose="02020603050405020304"/>
              </a:rPr>
              <a:t>.</a:t>
            </a:r>
            <a:endParaRPr lang="en-US" dirty="0" smtClean="0">
              <a:effectLst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In the 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Format Shape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dialog, click 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Position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in the left pane, under 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Position and Size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in the right pane set the 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Horizontal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to 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-4.75” 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and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Vertical 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to</a:t>
            </a:r>
            <a:r>
              <a:rPr lang="en-US" sz="1200" b="1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.05”</a:t>
            </a:r>
            <a:r>
              <a:rPr lang="en-US" sz="1200" kern="1200" dirty="0" smtClean="0"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Shape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dialog box,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 Color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left pane,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 Color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in the right pane select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Gradient line,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then do the following: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Symbol" panose="05050102010706020507"/>
              <a:buChar char="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Type: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Linear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Symbol" panose="05050102010706020507"/>
              <a:buChar char="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Direction: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Linear Down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(first row, second option from the left).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Under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Gradient stops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, click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Add gradient stop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or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Remove gradient stop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until two stops appear on the slider. Customize the gradient stops as follows: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Symbol" panose="05050102010706020507"/>
              <a:buChar char="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first stop in the slider, and then do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0%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the button next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Color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Theme Colors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Blue-</a:t>
            </a:r>
            <a:r>
              <a:rPr lang="en-US" sz="1200" b="1" dirty="0" err="1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Grey,Text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2, Lighter 80%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(second row, fourth option from the left).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Symbol" panose="05050102010706020507"/>
              <a:buChar char="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Transparency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70%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second stop in the slider, and then do the following: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Symbol" panose="05050102010706020507"/>
              <a:buChar char="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100%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Symbol" panose="05050102010706020507"/>
              <a:buChar char="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the button next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Color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Theme Colors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Periwinkle, Accent 5, Lighter 80%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(second row, ninth option from the left).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Symbol" panose="05050102010706020507"/>
              <a:buChar char="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Transparency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90%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Also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Shape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dialog box,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 Style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in the left pane.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 Style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right pane, set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Width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4.5 pt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Close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Shape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dialog box.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457200" marR="0" indent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 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457200" marR="0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To reproduce the text effects on this slide, do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Insert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Text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Text Box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on the slide drag to draw your text box.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With the text box selected type in desired title text (“Title”).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text. 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Home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Font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do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Calibri (Headings)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font list.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Bold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icon.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Font Size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36 pt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Also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Home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Paragraph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select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Center Text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icon.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Select the text box. Under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Drawing Tools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, on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Format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tab, click the arrow in the bottom right corner of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WordArt Styles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group to open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Format Text Effects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dialog box.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Text Effects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box, select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Reflection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left pane and in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Reflection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on the right pane click the arrow to the right of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Presets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and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Reflection Variations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select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Half Reflection 4 </a:t>
            </a:r>
            <a:r>
              <a:rPr lang="en-US" sz="1200" b="1" dirty="0" err="1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pt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Offset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(second row, second option from left).  Close the</a:t>
            </a:r>
            <a:r>
              <a:rPr lang="en-US" sz="1200" baseline="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</a:t>
            </a:r>
            <a:r>
              <a:rPr lang="en-US" sz="1200" b="1" baseline="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Text Effects</a:t>
            </a:r>
            <a:r>
              <a:rPr lang="en-US" sz="1200" baseline="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dialog.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Also under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Drawing Tools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Size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the arrow at the bottom right corner opening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Shape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dialog box.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Shape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dialog box, select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in the left pane,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in the right pane do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Horizontal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4.57”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from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Top Left Corner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Vertical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0.33”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from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Top Left Corner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 Close the</a:t>
            </a:r>
            <a:r>
              <a:rPr lang="en-US" sz="1200" baseline="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</a:t>
            </a:r>
            <a:r>
              <a:rPr lang="en-US" sz="1200" b="1" baseline="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Shape </a:t>
            </a:r>
            <a:r>
              <a:rPr lang="en-US" sz="1200" baseline="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dialog.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Insert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Text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Text Box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on the slide drag to draw your text box.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With the text box selected type in desired body copy text.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text. 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Home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Font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select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Calibri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from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Font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list, and then select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28 </a:t>
            </a:r>
            <a:r>
              <a:rPr lang="en-US" sz="1200" b="1" dirty="0" err="1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pt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from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Font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Size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list.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Drawing Tools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on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tab,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Size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group, click the arrow at the bottom right corner launching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Shape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dialog box, select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in the left pane, and 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pane do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Horizontal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5”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from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Top Left Corner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Vertical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1.9”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from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Top Left Corner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Close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Shape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dialog box.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457200" marR="0" indent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 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228600" marR="0" indent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To reproduce the background on this slide, do the following: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On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Design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tab, in the bottom right corner of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Background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group, click the arrow opening the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Format Background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dialog box.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Format Background dialog, 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Fill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in the left pane.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Fill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in the right pane, select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Gradient fill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do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Type: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Linear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Direction: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Linear Up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(second row, second option from the left).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Angle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: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270 Degrees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Under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Gradient stops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, click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Add gradient stop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or </a:t>
            </a:r>
            <a:r>
              <a:rPr lang="en-US" sz="1200" b="1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Remove gradient stop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Segoe UI" panose="020B0502040204020203"/>
                <a:ea typeface="Times New Roman" panose="02020603050405020304"/>
                <a:cs typeface="Times New Roman" panose="02020603050405020304"/>
              </a:rPr>
              <a:t> until four stops appear on the slider.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first stop in the slider, and then do the following: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0%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the button next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Color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Theme Colors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Blue-Grey, Text 2, Lighter 80%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(second row, fourth option from the left).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second stop in the slider, and then do the following: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30%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the button next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Color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Theme Colors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White, Background 1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(first row, first option from the left).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third stop in the slider, and then do the following: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70%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the button next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Color,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and then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Theme Colors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White, Background 1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(first row, first option from the left).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742950" marR="0" lvl="1" indent="-2857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Select the fourth stop in the slider, and then do the following: 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In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Position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box, enter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100%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the button next to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Color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, and then under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Theme Colors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click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Blue-Grey, Text 2, Lighter 60% 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(third row, fourth option from the left).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pPr marL="342900" marR="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Close the </a:t>
            </a:r>
            <a:r>
              <a:rPr lang="en-US" sz="1200" b="1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Format Background</a:t>
            </a:r>
            <a:r>
              <a:rPr lang="en-US" sz="1200" dirty="0" smtClean="0">
                <a:effectLst/>
                <a:latin typeface="Segoe UI" panose="020B0502040204020203"/>
                <a:ea typeface="Calibri" panose="020F0502020204030204"/>
                <a:cs typeface="Times New Roman" panose="02020603050405020304"/>
              </a:rPr>
              <a:t> dialog.</a:t>
            </a:r>
            <a:endParaRPr lang="en-US" sz="1200" dirty="0" smtClean="0">
              <a:effectLst/>
              <a:latin typeface="+mn-lt"/>
              <a:ea typeface="Calibri" panose="020F0502020204030204"/>
              <a:cs typeface="Times New Roman" panose="02020603050405020304"/>
            </a:endParaRPr>
          </a:p>
          <a:p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525" y="460375"/>
            <a:ext cx="4192588" cy="2359025"/>
          </a:xfr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2AE94E-8D49-49AA-9E16-FDCE3556CC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2AE94E-8D49-49AA-9E16-FDCE3556CC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2AE94E-8D49-49AA-9E16-FDCE3556CC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BEBDE-EF98-4948-B2BF-89FCE6013D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9E674-3FDD-48C6-8254-44764544DD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35F11-E2E6-4E9A-BC1A-F72C4A32064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03ECB-825B-471D-9C30-1B981F84FF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9390E-C90B-443A-8E71-99808B8025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32AC9-972C-4DA5-A5F6-7D9110A9E5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E7DC3-A997-45E9-82D6-1984EBBA2A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DBDC9-5D44-4EFC-8321-2719120191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81D30-2AB2-4457-9E2C-795E1313F34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402E9-76DF-4141-ACE4-627D183B93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23561-8ADA-4925-85A4-40AAE21D40B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109820-A09B-4436-AF2E-59081DB6F98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DEC80-EFC0-4D73-AE3E-30FF81A6034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69FE8-2880-4CF5-9E96-5C43A103E47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C60B7-774C-4108-BEFC-9FF354005E34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55D36-323E-465A-93ED-26715BF2BB6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9C34D-1EE8-442F-9F12-C9D197BECDC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3F76E-9FEF-4E8C-80B6-D9DB0B9C178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FC3A8-182D-4CAE-BB6F-F2315F2EE95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510C5-BEC8-4293-A3E3-4634203A1E0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3DC38-0E54-42C6-99DE-5EC7F5DC056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83FF9-7830-4108-AA65-419E88D0A6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22F61CA-7BEA-476E-AC73-4A24DF88CFAC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4E0A9E7-7AEA-4776-85FA-460FC3AD609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media" Target="../media/media1.wmv"/><Relationship Id="rId1" Type="http://schemas.openxmlformats.org/officeDocument/2006/relationships/video" Target="../media/media1.wm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504825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052" name="组合 13"/>
          <p:cNvGrpSpPr>
            <a:grpSpLocks noChangeAspect="1"/>
          </p:cNvGrpSpPr>
          <p:nvPr/>
        </p:nvGrpSpPr>
        <p:grpSpPr bwMode="auto">
          <a:xfrm>
            <a:off x="5605463" y="2808288"/>
            <a:ext cx="6777037" cy="4229100"/>
            <a:chOff x="0" y="0"/>
            <a:chExt cx="5324473" cy="3322983"/>
          </a:xfrm>
        </p:grpSpPr>
        <p:pic>
          <p:nvPicPr>
            <p:cNvPr id="2065" name="图片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" name="图片 1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7" name="文本框 58"/>
          <p:cNvSpPr txBox="1">
            <a:spLocks noChangeArrowheads="1"/>
          </p:cNvSpPr>
          <p:nvPr/>
        </p:nvSpPr>
        <p:spPr bwMode="auto">
          <a:xfrm>
            <a:off x="64848" y="4097987"/>
            <a:ext cx="900517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决策树算法概况</a:t>
            </a:r>
            <a:endParaRPr lang="en-US" altLang="zh-CN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45"/>
          <p:cNvSpPr>
            <a:spLocks noChangeArrowheads="1"/>
          </p:cNvSpPr>
          <p:nvPr/>
        </p:nvSpPr>
        <p:spPr bwMode="auto">
          <a:xfrm>
            <a:off x="437588" y="5880100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dirty="0" smtClean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路亮</a:t>
            </a:r>
            <a:endParaRPr lang="en-US" altLang="zh-CN" sz="2800" dirty="0" smtClean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1724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400" dirty="0" smtClean="0">
                <a:sym typeface="+mn-ea"/>
              </a:rPr>
              <a:t>决策树建模基本原理</a:t>
            </a:r>
            <a:endParaRPr sz="2400" dirty="0" smtClean="0">
              <a:sym typeface="+mn-ea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0"/>
          <p:cNvSpPr txBox="1">
            <a:spLocks noChangeArrowheads="1"/>
          </p:cNvSpPr>
          <p:nvPr/>
        </p:nvSpPr>
        <p:spPr bwMode="auto">
          <a:xfrm>
            <a:off x="7173595" y="141605"/>
            <a:ext cx="45135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2400" b="1" dirty="0" smtClean="0">
                <a:sym typeface="+mn-ea"/>
              </a:rPr>
              <a:t>例：某学校学生挂科数据</a:t>
            </a:r>
            <a:endParaRPr lang="zh-CN" sz="2400" b="1" dirty="0" smtClean="0">
              <a:sym typeface="+mn-ea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830705" y="681355"/>
          <a:ext cx="8531225" cy="571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在线学习时间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家庭年收入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是否吃早点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曾经挂科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考试是否及格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&lt;=30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&lt;=30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31...50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&gt;50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&gt;50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低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&gt;50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低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31...50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低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&lt;=30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中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&lt;=30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低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&gt;50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中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&lt;=30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中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31...50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中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31...50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&gt;50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中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34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400" dirty="0" smtClean="0">
                <a:sym typeface="+mn-ea"/>
              </a:rPr>
              <a:t>决策树建模基本原理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586230" y="1181100"/>
            <a:ext cx="8542655" cy="5375275"/>
            <a:chOff x="2182" y="1326"/>
            <a:chExt cx="13453" cy="8465"/>
          </a:xfrm>
        </p:grpSpPr>
        <p:sp>
          <p:nvSpPr>
            <p:cNvPr id="2" name="矩形 1"/>
            <p:cNvSpPr/>
            <p:nvPr/>
          </p:nvSpPr>
          <p:spPr>
            <a:xfrm>
              <a:off x="7869" y="1326"/>
              <a:ext cx="2693" cy="85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在线学习时间</a:t>
              </a: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" name="直接连接符 2"/>
            <p:cNvCxnSpPr>
              <a:stCxn id="2" idx="2"/>
            </p:cNvCxnSpPr>
            <p:nvPr/>
          </p:nvCxnSpPr>
          <p:spPr>
            <a:xfrm>
              <a:off x="9216" y="2185"/>
              <a:ext cx="0" cy="10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直接连接符 3"/>
            <p:cNvCxnSpPr/>
            <p:nvPr/>
          </p:nvCxnSpPr>
          <p:spPr>
            <a:xfrm flipH="1">
              <a:off x="6895" y="2185"/>
              <a:ext cx="951" cy="9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直接连接符 4"/>
            <p:cNvCxnSpPr/>
            <p:nvPr/>
          </p:nvCxnSpPr>
          <p:spPr>
            <a:xfrm>
              <a:off x="10562" y="2185"/>
              <a:ext cx="975" cy="9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矩形 5"/>
            <p:cNvSpPr/>
            <p:nvPr/>
          </p:nvSpPr>
          <p:spPr>
            <a:xfrm>
              <a:off x="5942" y="3160"/>
              <a:ext cx="1092" cy="74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&lt;=30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554" y="3206"/>
              <a:ext cx="1356" cy="92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31..50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180" y="3206"/>
              <a:ext cx="1092" cy="74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&lt;=50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" name="直接连接符 8"/>
            <p:cNvCxnSpPr>
              <a:stCxn id="6" idx="2"/>
            </p:cNvCxnSpPr>
            <p:nvPr/>
          </p:nvCxnSpPr>
          <p:spPr>
            <a:xfrm flipH="1">
              <a:off x="5966" y="3903"/>
              <a:ext cx="522" cy="9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矩形 9"/>
            <p:cNvSpPr/>
            <p:nvPr/>
          </p:nvSpPr>
          <p:spPr>
            <a:xfrm>
              <a:off x="4479" y="4762"/>
              <a:ext cx="2556" cy="11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是否吃早点？</a:t>
              </a: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1180" y="4808"/>
              <a:ext cx="2556" cy="11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是否吃早点？</a:t>
              </a: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2" name="直接连接符 11"/>
            <p:cNvCxnSpPr>
              <a:stCxn id="8" idx="2"/>
              <a:endCxn id="11" idx="0"/>
            </p:cNvCxnSpPr>
            <p:nvPr/>
          </p:nvCxnSpPr>
          <p:spPr>
            <a:xfrm>
              <a:off x="11726" y="3949"/>
              <a:ext cx="732" cy="8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直接连接符 13"/>
            <p:cNvCxnSpPr>
              <a:stCxn id="7" idx="2"/>
            </p:cNvCxnSpPr>
            <p:nvPr/>
          </p:nvCxnSpPr>
          <p:spPr>
            <a:xfrm>
              <a:off x="9232" y="4129"/>
              <a:ext cx="0" cy="72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矩形 14"/>
            <p:cNvSpPr/>
            <p:nvPr/>
          </p:nvSpPr>
          <p:spPr>
            <a:xfrm>
              <a:off x="8006" y="4855"/>
              <a:ext cx="2556" cy="11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yes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4021" y="5992"/>
              <a:ext cx="482" cy="8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直接连接符 16"/>
            <p:cNvCxnSpPr/>
            <p:nvPr/>
          </p:nvCxnSpPr>
          <p:spPr>
            <a:xfrm>
              <a:off x="6406" y="5969"/>
              <a:ext cx="249" cy="92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矩形 17"/>
            <p:cNvSpPr/>
            <p:nvPr/>
          </p:nvSpPr>
          <p:spPr>
            <a:xfrm>
              <a:off x="3387" y="6828"/>
              <a:ext cx="1092" cy="74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no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142" y="6898"/>
              <a:ext cx="1092" cy="74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yes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998" y="8584"/>
              <a:ext cx="2556" cy="11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yes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连接符 20"/>
            <p:cNvCxnSpPr>
              <a:stCxn id="19" idx="2"/>
              <a:endCxn id="20" idx="0"/>
            </p:cNvCxnSpPr>
            <p:nvPr/>
          </p:nvCxnSpPr>
          <p:spPr>
            <a:xfrm>
              <a:off x="6688" y="7641"/>
              <a:ext cx="588" cy="9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矩形 21"/>
            <p:cNvSpPr/>
            <p:nvPr/>
          </p:nvSpPr>
          <p:spPr>
            <a:xfrm>
              <a:off x="2182" y="8584"/>
              <a:ext cx="2556" cy="11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no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3" name="直接连接符 22"/>
            <p:cNvCxnSpPr>
              <a:stCxn id="18" idx="2"/>
              <a:endCxn id="22" idx="0"/>
            </p:cNvCxnSpPr>
            <p:nvPr/>
          </p:nvCxnSpPr>
          <p:spPr>
            <a:xfrm flipH="1">
              <a:off x="3460" y="7571"/>
              <a:ext cx="473" cy="10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直接连接符 31"/>
            <p:cNvCxnSpPr/>
            <p:nvPr/>
          </p:nvCxnSpPr>
          <p:spPr>
            <a:xfrm flipH="1">
              <a:off x="11102" y="6015"/>
              <a:ext cx="482" cy="8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直接连接符 32"/>
            <p:cNvCxnSpPr/>
            <p:nvPr/>
          </p:nvCxnSpPr>
          <p:spPr>
            <a:xfrm>
              <a:off x="13487" y="5992"/>
              <a:ext cx="249" cy="92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矩形 33"/>
            <p:cNvSpPr/>
            <p:nvPr/>
          </p:nvSpPr>
          <p:spPr>
            <a:xfrm>
              <a:off x="10468" y="6851"/>
              <a:ext cx="1092" cy="74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no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3223" y="6921"/>
              <a:ext cx="1092" cy="74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yes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3079" y="8607"/>
              <a:ext cx="2556" cy="11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yes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7" name="直接连接符 36"/>
            <p:cNvCxnSpPr>
              <a:stCxn id="35" idx="2"/>
              <a:endCxn id="36" idx="0"/>
            </p:cNvCxnSpPr>
            <p:nvPr/>
          </p:nvCxnSpPr>
          <p:spPr>
            <a:xfrm>
              <a:off x="13769" y="7664"/>
              <a:ext cx="588" cy="9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矩形 37"/>
            <p:cNvSpPr/>
            <p:nvPr/>
          </p:nvSpPr>
          <p:spPr>
            <a:xfrm>
              <a:off x="9263" y="8607"/>
              <a:ext cx="2556" cy="11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no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9" name="直接连接符 38"/>
            <p:cNvCxnSpPr>
              <a:stCxn id="34" idx="2"/>
              <a:endCxn id="38" idx="0"/>
            </p:cNvCxnSpPr>
            <p:nvPr/>
          </p:nvCxnSpPr>
          <p:spPr>
            <a:xfrm flipH="1">
              <a:off x="10541" y="7594"/>
              <a:ext cx="473" cy="10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" name="文本框 10"/>
          <p:cNvSpPr txBox="1">
            <a:spLocks noChangeArrowheads="1"/>
          </p:cNvSpPr>
          <p:nvPr/>
        </p:nvSpPr>
        <p:spPr bwMode="auto">
          <a:xfrm>
            <a:off x="7332980" y="819785"/>
            <a:ext cx="31724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2400" b="1" dirty="0" smtClean="0">
                <a:sym typeface="+mn-ea"/>
              </a:rPr>
              <a:t>例：期待输出的结果</a:t>
            </a:r>
            <a:endParaRPr lang="zh-CN" sz="2400" b="1" dirty="0" smtClean="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2998470" y="1537970"/>
            <a:ext cx="6076950" cy="4756774"/>
            <a:chOff x="1137" y="5161"/>
            <a:chExt cx="7066" cy="5561"/>
          </a:xfrm>
        </p:grpSpPr>
        <p:cxnSp>
          <p:nvCxnSpPr>
            <p:cNvPr id="3" name="直接箭头连接符 2"/>
            <p:cNvCxnSpPr/>
            <p:nvPr/>
          </p:nvCxnSpPr>
          <p:spPr>
            <a:xfrm flipV="1">
              <a:off x="1897" y="5161"/>
              <a:ext cx="0" cy="50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" name="直接箭头连接符 5"/>
            <p:cNvCxnSpPr/>
            <p:nvPr/>
          </p:nvCxnSpPr>
          <p:spPr>
            <a:xfrm>
              <a:off x="1903" y="10267"/>
              <a:ext cx="573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7" name="直接连接符 6"/>
            <p:cNvCxnSpPr/>
            <p:nvPr/>
          </p:nvCxnSpPr>
          <p:spPr>
            <a:xfrm>
              <a:off x="4735" y="5415"/>
              <a:ext cx="0" cy="47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直接连接符 7"/>
            <p:cNvCxnSpPr/>
            <p:nvPr/>
          </p:nvCxnSpPr>
          <p:spPr>
            <a:xfrm>
              <a:off x="1879" y="7528"/>
              <a:ext cx="566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文本框 8"/>
            <p:cNvSpPr txBox="1"/>
            <p:nvPr/>
          </p:nvSpPr>
          <p:spPr>
            <a:xfrm>
              <a:off x="4360" y="10291"/>
              <a:ext cx="727" cy="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W</a:t>
              </a:r>
              <a:r>
                <a:rPr lang="en-US" altLang="zh-CN" baseline="-25000"/>
                <a:t>1</a:t>
              </a:r>
              <a:endParaRPr lang="en-US" altLang="zh-CN" baseline="-250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78" y="5207"/>
              <a:ext cx="594" cy="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X</a:t>
              </a:r>
              <a:r>
                <a:rPr lang="en-US" altLang="zh-CN" baseline="-25000"/>
                <a:t>2</a:t>
              </a:r>
              <a:endParaRPr lang="en-US" altLang="zh-CN" baseline="-250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85" y="9345"/>
              <a:ext cx="780" cy="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  <a:r>
                <a:rPr lang="en-US" altLang="zh-CN" baseline="-25000"/>
                <a:t>1</a:t>
              </a:r>
              <a:endParaRPr lang="en-US" altLang="zh-CN" baseline="-250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37" y="7215"/>
              <a:ext cx="727" cy="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W</a:t>
              </a:r>
              <a:r>
                <a:rPr lang="en-US" altLang="zh-CN" baseline="-25000"/>
                <a:t>2</a:t>
              </a:r>
              <a:endParaRPr lang="en-US" altLang="zh-CN" baseline="-250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037" y="5661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608" y="5963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087" y="6265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608" y="6567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374" y="5787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514" y="6869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072" y="6265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483" y="5824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008" y="6265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729" y="6869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867" y="6936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729" y="7795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287" y="8758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450" y="9037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146" y="8758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389" y="8074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793" y="9037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087" y="9529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816" y="8353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514" y="9529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50" y="5963"/>
              <a:ext cx="687" cy="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  <a:r>
                <a:rPr lang="en-US" altLang="zh-CN" baseline="-25000"/>
                <a:t>2</a:t>
              </a:r>
              <a:endParaRPr lang="en-US" altLang="zh-CN" baseline="-2500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09" y="10283"/>
              <a:ext cx="594" cy="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X</a:t>
              </a:r>
              <a:r>
                <a:rPr lang="en-US" altLang="zh-CN" baseline="-25000"/>
                <a:t>1</a:t>
              </a:r>
              <a:endParaRPr lang="en-US" altLang="zh-CN" baseline="-25000"/>
            </a:p>
          </p:txBody>
        </p:sp>
      </p:grpSp>
      <p:sp>
        <p:nvSpPr>
          <p:cNvPr id="2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34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400" dirty="0" smtClean="0">
                <a:sym typeface="+mn-ea"/>
              </a:rPr>
              <a:t>决策树建模基本原理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10"/>
          <p:cNvSpPr txBox="1">
            <a:spLocks noChangeArrowheads="1"/>
          </p:cNvSpPr>
          <p:nvPr/>
        </p:nvSpPr>
        <p:spPr bwMode="auto">
          <a:xfrm>
            <a:off x="7332980" y="819785"/>
            <a:ext cx="40119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2400" b="1" dirty="0" smtClean="0">
                <a:sym typeface="+mn-ea"/>
              </a:rPr>
              <a:t>寻找最纯净的分组方法</a:t>
            </a:r>
            <a:endParaRPr lang="zh-CN" sz="2400" b="1" dirty="0" smtClean="0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34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400" dirty="0" smtClean="0">
                <a:sym typeface="+mn-ea"/>
              </a:rPr>
              <a:t>决策树建模基本原理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10"/>
          <p:cNvSpPr txBox="1">
            <a:spLocks noChangeArrowheads="1"/>
          </p:cNvSpPr>
          <p:nvPr/>
        </p:nvSpPr>
        <p:spPr bwMode="auto">
          <a:xfrm>
            <a:off x="698500" y="920750"/>
            <a:ext cx="4011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ym typeface="+mn-ea"/>
              </a:rPr>
              <a:t>算法的核心问题</a:t>
            </a:r>
            <a:endParaRPr lang="zh-CN" altLang="en-US" sz="3200" b="1" dirty="0" smtClean="0">
              <a:sym typeface="+mn-ea"/>
            </a:endParaRPr>
          </a:p>
        </p:txBody>
      </p:sp>
      <p:sp>
        <p:nvSpPr>
          <p:cNvPr id="4" name="文本框 10"/>
          <p:cNvSpPr txBox="1">
            <a:spLocks noChangeArrowheads="1"/>
          </p:cNvSpPr>
          <p:nvPr/>
        </p:nvSpPr>
        <p:spPr bwMode="auto">
          <a:xfrm>
            <a:off x="1342390" y="2244725"/>
            <a:ext cx="950785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该按什么样的次序来选择变量（属性）？</a:t>
            </a:r>
            <a:endParaRPr lang="zh-CN" altLang="en-US" sz="3600" dirty="0" smtClean="0">
              <a:latin typeface="华文仿宋" panose="02010600040101010101" pitchFamily="2" charset="-122"/>
              <a:ea typeface="华文仿宋" panose="02010600040101010101" pitchFamily="2" charset="-122"/>
              <a:sym typeface="+mn-ea"/>
            </a:endParaRP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最佳分离点（连续的情形）在哪儿？</a:t>
            </a:r>
            <a:endParaRPr lang="zh-CN" altLang="en-US" sz="3600" dirty="0" smtClean="0">
              <a:latin typeface="华文仿宋" panose="02010600040101010101" pitchFamily="2" charset="-122"/>
              <a:ea typeface="华文仿宋" panose="0201060004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34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400" dirty="0" smtClean="0">
                <a:sym typeface="+mn-ea"/>
              </a:rPr>
              <a:t>决策树建模基本原理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7938135" y="220980"/>
            <a:ext cx="3334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拆分规则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74625" y="652780"/>
          <a:ext cx="853122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  <a:gridCol w="1706245"/>
              </a:tblGrid>
              <a:tr h="381000"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表在线学习时间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考试是否及格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81000">
                <a:tc rowSpan="2" gridSpan="2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rowSpan="2" hMerge="1"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考试是否及格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合计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vMerge="1" gridSpan="2">
                  <a:tcPr/>
                </a:tc>
                <a:tc vMerge="1" hMerge="1"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 vMerge="1"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在线学习时间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31...50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频数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&lt;=30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频数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&gt;50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频数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合计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频数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174625" y="3700780"/>
          <a:ext cx="853122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  <a:gridCol w="1706245"/>
              </a:tblGrid>
              <a:tr h="381000"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家庭年收入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考试是否及格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81000">
                <a:tc rowSpan="2" gridSpan="2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rowSpan="2" hMerge="1"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考试是否及格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合计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vMerge="1" gridSpan="2">
                  <a:tcPr/>
                </a:tc>
                <a:tc vMerge="1" hMerge="1"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yes</a:t>
                      </a:r>
                      <a:endParaRPr lang="en-US" altLang="zh-CN"/>
                    </a:p>
                  </a:txBody>
                  <a:tcPr/>
                </a:tc>
                <a:tc vMerge="1"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在线学习时间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频数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频数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低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频数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合计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频数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8806815" y="1909445"/>
          <a:ext cx="3308985" cy="2663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995"/>
                <a:gridCol w="1102995"/>
                <a:gridCol w="1102995"/>
              </a:tblGrid>
              <a:tr h="692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entropy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Gini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Logworth</a:t>
                      </a:r>
                      <a:endParaRPr lang="en-US" altLang="zh-CN"/>
                    </a:p>
                  </a:txBody>
                  <a:tcPr/>
                </a:tc>
              </a:tr>
              <a:tr h="656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ID3,C4.5,C5.0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CART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CHAID</a:t>
                      </a:r>
                      <a:endParaRPr lang="en-US" altLang="zh-CN"/>
                    </a:p>
                  </a:txBody>
                  <a:tcPr/>
                </a:tc>
              </a:tr>
              <a:tr h="657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0.246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0.102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1.3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657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0.029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0.016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0.74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6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4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文本框 12"/>
          <p:cNvSpPr txBox="1">
            <a:spLocks noChangeArrowheads="1"/>
          </p:cNvSpPr>
          <p:nvPr/>
        </p:nvSpPr>
        <p:spPr bwMode="auto">
          <a:xfrm>
            <a:off x="2432685" y="2986405"/>
            <a:ext cx="437705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6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Quinlan系列决策树</a:t>
            </a:r>
            <a:endParaRPr lang="en-US" sz="60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8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8201" name="图片 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2" name="图片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99" name="矩形 16"/>
          <p:cNvSpPr>
            <a:spLocks noChangeArrowheads="1"/>
          </p:cNvSpPr>
          <p:nvPr/>
        </p:nvSpPr>
        <p:spPr bwMode="auto">
          <a:xfrm>
            <a:off x="2886075" y="5011738"/>
            <a:ext cx="4978400" cy="32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" y="4879975"/>
            <a:ext cx="2042160" cy="969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34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400" dirty="0" smtClean="0">
                <a:sym typeface="+mn-ea"/>
              </a:rPr>
              <a:t>ID3</a:t>
            </a:r>
            <a:r>
              <a:rPr lang="zh-CN" altLang="en-US" sz="2400" dirty="0" smtClean="0">
                <a:sym typeface="+mn-ea"/>
              </a:rPr>
              <a:t>决策树原理介绍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10"/>
          <p:cNvSpPr txBox="1">
            <a:spLocks noChangeArrowheads="1"/>
          </p:cNvSpPr>
          <p:nvPr/>
        </p:nvSpPr>
        <p:spPr bwMode="auto">
          <a:xfrm>
            <a:off x="698500" y="920750"/>
            <a:ext cx="4011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ym typeface="+mn-ea"/>
              </a:rPr>
              <a:t>建模步骤</a:t>
            </a:r>
            <a:endParaRPr lang="zh-CN" altLang="en-US" sz="3200" b="1" dirty="0" smtClean="0">
              <a:sym typeface="+mn-ea"/>
            </a:endParaRPr>
          </a:p>
        </p:txBody>
      </p:sp>
      <p:sp>
        <p:nvSpPr>
          <p:cNvPr id="4" name="文本框 10"/>
          <p:cNvSpPr txBox="1">
            <a:spLocks noChangeArrowheads="1"/>
          </p:cNvSpPr>
          <p:nvPr/>
        </p:nvSpPr>
        <p:spPr bwMode="auto">
          <a:xfrm>
            <a:off x="1548765" y="2426335"/>
            <a:ext cx="950785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选择最有解释力度的变量</a:t>
            </a:r>
            <a:endParaRPr lang="zh-CN" altLang="en-US" sz="3600" dirty="0" smtClean="0">
              <a:latin typeface="华文仿宋" panose="02010600040101010101" pitchFamily="2" charset="-122"/>
              <a:ea typeface="华文仿宋" panose="02010600040101010101" pitchFamily="2" charset="-122"/>
              <a:sym typeface="+mn-ea"/>
            </a:endParaRP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对于每个变量选择最优分割点</a:t>
            </a:r>
            <a:endParaRPr lang="zh-CN" altLang="en-US" sz="3600" dirty="0" smtClean="0">
              <a:latin typeface="华文仿宋" panose="02010600040101010101" pitchFamily="2" charset="-122"/>
              <a:ea typeface="华文仿宋" panose="02010600040101010101" pitchFamily="2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6840" y="1504315"/>
            <a:ext cx="460756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一、建树</a:t>
            </a:r>
            <a:endParaRPr lang="zh-CN" altLang="en-US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8765" y="3754120"/>
            <a:ext cx="460756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二、剪树</a:t>
            </a:r>
            <a:endParaRPr lang="zh-CN" altLang="en-US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1548765" y="4858385"/>
            <a:ext cx="950785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前向剪枝：控制生成树的规模</a:t>
            </a:r>
            <a:endParaRPr lang="zh-CN" altLang="en-US" sz="3600" dirty="0" smtClean="0">
              <a:latin typeface="华文仿宋" panose="02010600040101010101" pitchFamily="2" charset="-122"/>
              <a:ea typeface="华文仿宋" panose="02010600040101010101" pitchFamily="2" charset="-122"/>
              <a:sym typeface="+mn-ea"/>
            </a:endParaRP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后向剪枝：删除没有意义的组</a:t>
            </a:r>
            <a:endParaRPr lang="zh-CN" altLang="en-US" sz="3600" dirty="0" smtClean="0">
              <a:latin typeface="华文仿宋" panose="02010600040101010101" pitchFamily="2" charset="-122"/>
              <a:ea typeface="华文仿宋" panose="0201060004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34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400" dirty="0" smtClean="0">
                <a:sym typeface="+mn-ea"/>
              </a:rPr>
              <a:t>ID3</a:t>
            </a:r>
            <a:r>
              <a:rPr lang="zh-CN" altLang="en-US" sz="2400" dirty="0" smtClean="0">
                <a:sym typeface="+mn-ea"/>
              </a:rPr>
              <a:t>决策树原理介绍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10"/>
          <p:cNvSpPr txBox="1">
            <a:spLocks noChangeArrowheads="1"/>
          </p:cNvSpPr>
          <p:nvPr/>
        </p:nvSpPr>
        <p:spPr bwMode="auto">
          <a:xfrm>
            <a:off x="698500" y="920750"/>
            <a:ext cx="4011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ym typeface="+mn-ea"/>
              </a:rPr>
              <a:t>信息增益计算</a:t>
            </a:r>
            <a:endParaRPr lang="zh-CN" altLang="en-US" sz="3200" b="1" dirty="0" smtClean="0">
              <a:sym typeface="+mn-ea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1366520" y="1820545"/>
          <a:ext cx="8691840" cy="402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1" imgW="8691880" imgH="4026535" progId="Equation.KSEE3">
                  <p:embed/>
                </p:oleObj>
              </mc:Choice>
              <mc:Fallback>
                <p:oleObj name="" r:id="rId1" imgW="8691880" imgH="4026535" progId="Equation.KSEE3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1366520" y="1820545"/>
                        <a:ext cx="8691840" cy="402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0"/>
          <p:cNvSpPr txBox="1">
            <a:spLocks noChangeArrowheads="1"/>
          </p:cNvSpPr>
          <p:nvPr/>
        </p:nvSpPr>
        <p:spPr bwMode="auto">
          <a:xfrm>
            <a:off x="698500" y="920750"/>
            <a:ext cx="4011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ym typeface="+mn-ea"/>
              </a:rPr>
              <a:t>信息增益计算</a:t>
            </a:r>
            <a:endParaRPr lang="zh-CN" altLang="en-US" sz="3200" b="1" dirty="0" smtClean="0">
              <a:sym typeface="+mn-ea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34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400" dirty="0" smtClean="0">
                <a:sym typeface="+mn-ea"/>
              </a:rPr>
              <a:t>ID3</a:t>
            </a:r>
            <a:r>
              <a:rPr lang="zh-CN" altLang="en-US" sz="2400" dirty="0" smtClean="0">
                <a:sym typeface="+mn-ea"/>
              </a:rPr>
              <a:t>决策树原理介绍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066800" y="1835150"/>
          <a:ext cx="10058400" cy="4025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r:id="rId1" imgW="10652125" imgH="4262755" progId="Equation.KSEE3">
                  <p:embed/>
                </p:oleObj>
              </mc:Choice>
              <mc:Fallback>
                <p:oleObj name="" r:id="rId1" imgW="10652125" imgH="4262755" progId="Equation.KSEE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1066800" y="1835150"/>
                        <a:ext cx="10058400" cy="4025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427990" y="6089650"/>
            <a:ext cx="128276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在线学习时间的信息增益最高，故首先选择这个变量</a:t>
            </a:r>
            <a:endParaRPr lang="zh-CN" altLang="en-US" sz="32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0"/>
          <p:cNvSpPr txBox="1">
            <a:spLocks noChangeArrowheads="1"/>
          </p:cNvSpPr>
          <p:nvPr/>
        </p:nvSpPr>
        <p:spPr bwMode="auto">
          <a:xfrm>
            <a:off x="698500" y="920750"/>
            <a:ext cx="4011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ym typeface="+mn-ea"/>
              </a:rPr>
              <a:t>信息增益计算</a:t>
            </a:r>
            <a:endParaRPr lang="zh-CN" altLang="en-US" sz="3200" b="1" dirty="0" smtClean="0">
              <a:sym typeface="+mn-ea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34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400" dirty="0" smtClean="0">
                <a:sym typeface="+mn-ea"/>
              </a:rPr>
              <a:t>ID3</a:t>
            </a:r>
            <a:r>
              <a:rPr lang="zh-CN" altLang="en-US" sz="2400" dirty="0" smtClean="0">
                <a:sym typeface="+mn-ea"/>
              </a:rPr>
              <a:t>决策树原理介绍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427990" y="6089650"/>
            <a:ext cx="128276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在线学习时间的信息增益最高，故首先选择这个变量</a:t>
            </a:r>
            <a:endParaRPr lang="zh-CN" altLang="en-US" sz="32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698500" y="1599858"/>
            <a:ext cx="950785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通过这种方法，我们得到了在线时间的信息增益</a:t>
            </a:r>
            <a:endParaRPr lang="en-US" altLang="zh-CN" sz="3200" dirty="0" smtClean="0">
              <a:latin typeface="华文仿宋" panose="02010600040101010101" pitchFamily="2" charset="-122"/>
              <a:ea typeface="华文仿宋" panose="02010600040101010101" pitchFamily="2" charset="-122"/>
              <a:sym typeface="+mn-ea"/>
            </a:endParaRP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同样的，我们可以得到</a:t>
            </a:r>
            <a:r>
              <a:rPr lang="en-US" altLang="zh-CN" sz="32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Gain(income</a:t>
            </a:r>
            <a:r>
              <a:rPr lang="zh-CN" altLang="en-US" sz="32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）</a:t>
            </a:r>
            <a:r>
              <a:rPr lang="en-US" altLang="zh-CN" sz="32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=0.029</a:t>
            </a:r>
            <a:r>
              <a:rPr lang="zh-CN" altLang="en-US" sz="32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位，</a:t>
            </a:r>
            <a:r>
              <a:rPr lang="en-US" altLang="zh-CN" sz="32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Gain(breakfast)=0.151,Gain(</a:t>
            </a: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f</a:t>
            </a: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ail</a:t>
            </a:r>
            <a:r>
              <a:rPr lang="en-US" altLang="zh-CN" sz="3200" dirty="0" smtClean="0"/>
              <a:t>)=</a:t>
            </a: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0.048</a:t>
            </a:r>
            <a:endParaRPr lang="en-US" altLang="zh-CN" sz="32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由于在线时间具有最高的信息增益，所以它被选为分裂属性。结点用</a:t>
            </a:r>
            <a:r>
              <a:rPr lang="en-US" altLang="zh-CN" sz="32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time</a:t>
            </a:r>
            <a:r>
              <a:rPr lang="zh-CN" altLang="en-US" sz="32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标记，并且每个属性值生长出一个分枝，然后元组据此划分</a:t>
            </a:r>
            <a:endParaRPr lang="en-US" altLang="zh-CN" sz="3200" dirty="0" smtClean="0">
              <a:latin typeface="华文仿宋" panose="02010600040101010101" pitchFamily="2" charset="-122"/>
              <a:ea typeface="华文仿宋" panose="0201060004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ars_720x720 (seamless loop)_v3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4185920" y="0"/>
            <a:ext cx="9144000" cy="6858000"/>
          </a:xfrm>
          <a:prstGeom prst="chord">
            <a:avLst>
              <a:gd name="adj1" fmla="val 15899861"/>
              <a:gd name="adj2" fmla="val 5700170"/>
            </a:avLst>
          </a:prstGeom>
          <a:effectLst>
            <a:outerShdw blurRad="254000" dist="38100" algn="l" rotWithShape="0">
              <a:schemeClr val="tx1">
                <a:alpha val="86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Arc 7"/>
          <p:cNvSpPr/>
          <p:nvPr/>
        </p:nvSpPr>
        <p:spPr>
          <a:xfrm>
            <a:off x="-6113080" y="342900"/>
            <a:ext cx="12192000" cy="6172200"/>
          </a:xfrm>
          <a:prstGeom prst="arc">
            <a:avLst>
              <a:gd name="adj1" fmla="val 16200000"/>
              <a:gd name="adj2" fmla="val 5392005"/>
            </a:avLst>
          </a:prstGeom>
          <a:noFill/>
          <a:ln w="25400">
            <a:solidFill>
              <a:schemeClr val="bg1">
                <a:alpha val="50196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Arc 8"/>
          <p:cNvSpPr/>
          <p:nvPr/>
        </p:nvSpPr>
        <p:spPr>
          <a:xfrm>
            <a:off x="-5791200" y="45720"/>
            <a:ext cx="11582400" cy="6400800"/>
          </a:xfrm>
          <a:prstGeom prst="arc">
            <a:avLst>
              <a:gd name="adj1" fmla="val 16200000"/>
              <a:gd name="adj2" fmla="val 5392005"/>
            </a:avLst>
          </a:prstGeom>
          <a:noFill/>
          <a:ln w="57150">
            <a:gradFill flip="none" rotWithShape="1">
              <a:gsLst>
                <a:gs pos="0">
                  <a:schemeClr val="tx2">
                    <a:lumMod val="20000"/>
                    <a:lumOff val="80000"/>
                    <a:alpha val="30000"/>
                  </a:schemeClr>
                </a:gs>
                <a:gs pos="100000">
                  <a:schemeClr val="accent5">
                    <a:lumMod val="20000"/>
                    <a:lumOff val="80000"/>
                    <a:alpha val="1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1329215"/>
            <a:ext cx="5932449" cy="5321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latinLnBrk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3600" dirty="0" smtClean="0"/>
              <a:t>决策树建模思路</a:t>
            </a:r>
            <a:endParaRPr lang="zh-CN" altLang="en-US" sz="3600" dirty="0" smtClean="0"/>
          </a:p>
          <a:p>
            <a:pPr marL="457200" indent="-457200" latinLnBrk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3600" dirty="0" smtClean="0"/>
              <a:t>决策树建模基本原理</a:t>
            </a:r>
            <a:endParaRPr lang="zh-CN" altLang="en-US" sz="3600" dirty="0" smtClean="0"/>
          </a:p>
          <a:p>
            <a:pPr marL="457200" indent="-457200" latinLnBrk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3600" dirty="0" smtClean="0"/>
              <a:t>Quinlan</a:t>
            </a:r>
            <a:r>
              <a:rPr lang="zh-CN" altLang="en-US" sz="3600" dirty="0" smtClean="0"/>
              <a:t>系列决策树（</a:t>
            </a:r>
            <a:r>
              <a:rPr lang="en-US" altLang="zh-CN" sz="3600" dirty="0" smtClean="0"/>
              <a:t>ID3,C4.5,C5.0)</a:t>
            </a:r>
            <a:r>
              <a:rPr lang="zh-CN" altLang="en-US" sz="3600" dirty="0" smtClean="0"/>
              <a:t>原理</a:t>
            </a:r>
            <a:endParaRPr lang="zh-CN" altLang="en-US" sz="3600" dirty="0" smtClean="0"/>
          </a:p>
          <a:p>
            <a:pPr marL="457200" indent="-457200" latinLnBrk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3600" dirty="0" smtClean="0"/>
              <a:t>CART</a:t>
            </a:r>
            <a:r>
              <a:rPr lang="zh-CN" altLang="en-US" sz="3600" dirty="0" smtClean="0"/>
              <a:t>建模原理（略）</a:t>
            </a:r>
            <a:endParaRPr lang="zh-CN" altLang="en-US" sz="3600" dirty="0" smtClean="0"/>
          </a:p>
          <a:p>
            <a:pPr marL="457200" indent="-457200" latinLnBrk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3600" dirty="0" smtClean="0"/>
              <a:t>模型修剪</a:t>
            </a:r>
            <a:endParaRPr lang="zh-CN" altLang="en-US" sz="3600" dirty="0" smtClean="0"/>
          </a:p>
          <a:p>
            <a:pPr marL="457200" indent="-457200" latinLnBrk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3600" dirty="0" smtClean="0"/>
              <a:t>模型评估</a:t>
            </a:r>
            <a:endParaRPr lang="zh-CN" altLang="en-US" sz="3600" dirty="0" smtClean="0"/>
          </a:p>
          <a:p>
            <a:pPr marL="457200" indent="-457200" latinLnBrk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3600" dirty="0" smtClean="0"/>
              <a:t>随机森林与组合算法</a:t>
            </a:r>
            <a:endParaRPr lang="en-US" altLang="zh-CN" sz="3600" dirty="0" smtClean="0"/>
          </a:p>
          <a:p>
            <a:pPr marL="0" indent="0">
              <a:spcBef>
                <a:spcPts val="2400"/>
              </a:spcBef>
              <a:buFont typeface="Wingdings" panose="05000000000000000000" pitchFamily="2" charset="2"/>
              <a:buNone/>
            </a:pPr>
            <a:endParaRPr lang="en-US" altLang="zh-CN" sz="3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94888" y="301086"/>
            <a:ext cx="650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prstClr val="black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目录</a:t>
            </a:r>
            <a:endParaRPr lang="en-US" sz="3600" b="1" dirty="0">
              <a:solidFill>
                <a:prstClr val="black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0"/>
          <p:cNvSpPr txBox="1">
            <a:spLocks noChangeArrowheads="1"/>
          </p:cNvSpPr>
          <p:nvPr/>
        </p:nvSpPr>
        <p:spPr bwMode="auto">
          <a:xfrm>
            <a:off x="698500" y="920750"/>
            <a:ext cx="4011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sym typeface="+mn-ea"/>
              </a:rPr>
              <a:t>ID3</a:t>
            </a:r>
            <a:r>
              <a:rPr lang="zh-CN" altLang="en-US" sz="3200" b="1" dirty="0" smtClean="0">
                <a:sym typeface="+mn-ea"/>
              </a:rPr>
              <a:t>的缺点</a:t>
            </a:r>
            <a:endParaRPr lang="zh-CN" altLang="en-US" sz="3200" b="1" dirty="0" smtClean="0">
              <a:sym typeface="+mn-ea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34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400" dirty="0" smtClean="0">
                <a:sym typeface="+mn-ea"/>
              </a:rPr>
              <a:t>ID3</a:t>
            </a:r>
            <a:r>
              <a:rPr lang="zh-CN" altLang="en-US" sz="2400" dirty="0" smtClean="0">
                <a:sym typeface="+mn-ea"/>
              </a:rPr>
              <a:t>决策树原理介绍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698500" y="1599858"/>
            <a:ext cx="950785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ID3</a:t>
            </a:r>
            <a:r>
              <a:rPr lang="zh-CN" altLang="en-US" sz="36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倾向于选择水平数量较多的变量</a:t>
            </a:r>
            <a:endParaRPr lang="en-US" altLang="zh-CN" sz="3600" dirty="0" smtClean="0">
              <a:latin typeface="华文仿宋" panose="02010600040101010101" pitchFamily="2" charset="-122"/>
              <a:ea typeface="华文仿宋" panose="02010600040101010101" pitchFamily="2" charset="-122"/>
              <a:sym typeface="+mn-ea"/>
            </a:endParaRP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输入变量必须是分类变量（连续变量必须离散化）</a:t>
            </a:r>
            <a:endParaRPr lang="zh-CN" altLang="en-US" sz="3600" dirty="0" smtClean="0">
              <a:latin typeface="华文仿宋" panose="02010600040101010101" pitchFamily="2" charset="-122"/>
              <a:ea typeface="华文仿宋" panose="0201060004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0"/>
          <p:cNvSpPr txBox="1">
            <a:spLocks noChangeArrowheads="1"/>
          </p:cNvSpPr>
          <p:nvPr/>
        </p:nvSpPr>
        <p:spPr bwMode="auto">
          <a:xfrm>
            <a:off x="698500" y="920750"/>
            <a:ext cx="4011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sym typeface="+mn-ea"/>
              </a:rPr>
              <a:t>C4.5</a:t>
            </a:r>
            <a:endParaRPr lang="zh-CN" altLang="en-US" sz="3200" b="1" dirty="0" smtClean="0">
              <a:sym typeface="+mn-ea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343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400" dirty="0" smtClean="0">
                <a:sym typeface="+mn-ea"/>
              </a:rPr>
              <a:t>ID3</a:t>
            </a:r>
            <a:r>
              <a:rPr lang="zh-CN" altLang="en-US" sz="2400" dirty="0" smtClean="0">
                <a:sym typeface="+mn-ea"/>
              </a:rPr>
              <a:t>决策树原理介绍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10"/>
              <p:cNvSpPr txBox="1">
                <a:spLocks noChangeArrowheads="1"/>
              </p:cNvSpPr>
              <p:nvPr/>
            </p:nvSpPr>
            <p:spPr bwMode="auto">
              <a:xfrm>
                <a:off x="698500" y="1599858"/>
                <a:ext cx="9507855" cy="4058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571500" indent="-571500" eaLnBrk="1" hangingPunct="1">
                  <a:buFont typeface="Arial" panose="020B0604020202020204" pitchFamily="34" charset="0"/>
                  <a:buChar char="•"/>
                </a:pPr>
                <a:r>
                  <a:rPr lang="zh-CN" altLang="en-US" sz="3600" dirty="0" smtClean="0">
                    <a:latin typeface="华文仿宋" panose="02010600040101010101" pitchFamily="2" charset="-122"/>
                    <a:ea typeface="华文仿宋" panose="02010600040101010101" pitchFamily="2" charset="-122"/>
                    <a:sym typeface="+mn-ea"/>
                  </a:rPr>
                  <a:t>增加了连续变量的二分法</a:t>
                </a:r>
                <a:endParaRPr lang="en-US" altLang="zh-CN" sz="3600" dirty="0" smtClean="0">
                  <a:latin typeface="华文仿宋" panose="02010600040101010101" pitchFamily="2" charset="-122"/>
                  <a:ea typeface="华文仿宋" panose="02010600040101010101" pitchFamily="2" charset="-122"/>
                  <a:sym typeface="+mn-ea"/>
                </a:endParaRPr>
              </a:p>
              <a:p>
                <a:pPr marL="571500" indent="-571500" eaLnBrk="1" hangingPunct="1">
                  <a:buFont typeface="Arial" panose="020B0604020202020204" pitchFamily="34" charset="0"/>
                  <a:buChar char="•"/>
                </a:pPr>
                <a:r>
                  <a:rPr lang="zh-CN" altLang="en-US" sz="3600" dirty="0" smtClean="0">
                    <a:latin typeface="华文仿宋" panose="02010600040101010101" pitchFamily="2" charset="-122"/>
                    <a:ea typeface="华文仿宋" panose="02010600040101010101" pitchFamily="2" charset="-122"/>
                    <a:sym typeface="+mn-ea"/>
                  </a:rPr>
                  <a:t>信息增益的方法倾向于首先选择因子较多的变量</a:t>
                </a:r>
                <a:endParaRPr lang="en-US" altLang="zh-CN" sz="3600" dirty="0" smtClean="0">
                  <a:latin typeface="华文仿宋" panose="02010600040101010101" pitchFamily="2" charset="-122"/>
                  <a:ea typeface="华文仿宋" panose="02010600040101010101" pitchFamily="2" charset="-122"/>
                  <a:sym typeface="+mn-ea"/>
                </a:endParaRPr>
              </a:p>
              <a:p>
                <a:pPr marL="571500" indent="-571500" eaLnBrk="1" hangingPunct="1">
                  <a:buFont typeface="Arial" panose="020B0604020202020204" pitchFamily="34" charset="0"/>
                  <a:buChar char="•"/>
                </a:pPr>
                <a:r>
                  <a:rPr lang="zh-CN" altLang="en-US" sz="3600" dirty="0" smtClean="0">
                    <a:latin typeface="华文仿宋" panose="02010600040101010101" pitchFamily="2" charset="-122"/>
                    <a:ea typeface="华文仿宋" panose="02010600040101010101" pitchFamily="2" charset="-122"/>
                    <a:sym typeface="+mn-ea"/>
                  </a:rPr>
                  <a:t>信息增益的方法改进：增益率</a:t>
                </a:r>
                <a:endParaRPr lang="en-US" altLang="zh-CN" sz="3600" dirty="0" smtClean="0">
                  <a:latin typeface="华文仿宋" panose="02010600040101010101" pitchFamily="2" charset="-122"/>
                  <a:ea typeface="华文仿宋" panose="02010600040101010101" pitchFamily="2" charset="-122"/>
                  <a:sym typeface="+mn-ea"/>
                </a:endParaRPr>
              </a:p>
              <a:p>
                <a:pPr marL="571500" indent="-571500" eaLnBrk="1" hangingPunct="1">
                  <a:buFont typeface="Arial" panose="020B0604020202020204" pitchFamily="34" charset="0"/>
                  <a:buChar char="•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/>
                          <a:ea typeface="华文仿宋" panose="02010600040101010101" pitchFamily="2" charset="-122"/>
                          <a:sym typeface="+mn-ea"/>
                        </a:rPr>
                        <m:t>𝑆𝑝𝑙𝑖𝑡𝐼𝑛𝑓𝑜</m:t>
                      </m:r>
                      <m:r>
                        <a:rPr lang="en-US" altLang="zh-CN" sz="3600" b="0" i="1" baseline="-25000" smtClean="0">
                          <a:latin typeface="Cambria Math" panose="02040503050406030204"/>
                          <a:ea typeface="华文仿宋" panose="02010600040101010101" pitchFamily="2" charset="-122"/>
                          <a:sym typeface="+mn-ea"/>
                        </a:rPr>
                        <m:t>𝐴</m:t>
                      </m:r>
                      <m:r>
                        <a:rPr lang="en-US" altLang="zh-CN" sz="3600" b="0" i="1" smtClean="0">
                          <a:latin typeface="Cambria Math" panose="02040503050406030204"/>
                          <a:ea typeface="华文仿宋" panose="02010600040101010101" pitchFamily="2" charset="-122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𝑖</m:t>
                          </m:r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=</m:t>
                          </m:r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𝑣</m:t>
                          </m:r>
                        </m:sup>
                        <m:e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3600" b="0" i="1" smtClean="0">
                                  <a:latin typeface="Cambria Math" panose="02040503050406030204"/>
                                  <a:ea typeface="华文仿宋" panose="02010600040101010101" pitchFamily="2" charset="-122"/>
                                  <a:sym typeface="+mn-ea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3600" b="0" i="1" smtClean="0">
                                      <a:latin typeface="Cambria Math" panose="02040503050406030204"/>
                                      <a:ea typeface="华文仿宋" panose="02010600040101010101" pitchFamily="2" charset="-122"/>
                                      <a:sym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/>
                                      <a:ea typeface="华文仿宋" panose="02010600040101010101" pitchFamily="2" charset="-122"/>
                                      <a:sym typeface="+mn-ea"/>
                                    </a:rPr>
                                    <m:t>𝐷</m:t>
                                  </m:r>
                                  <m:r>
                                    <a:rPr lang="en-US" altLang="zh-CN" sz="3600" b="0" i="1" baseline="-25000" smtClean="0">
                                      <a:latin typeface="Cambria Math" panose="02040503050406030204"/>
                                      <a:ea typeface="华文仿宋" panose="02010600040101010101" pitchFamily="2" charset="-122"/>
                                      <a:sym typeface="+mn-ea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3600" b="0" i="1" smtClean="0">
                                      <a:latin typeface="Cambria Math" panose="02040503050406030204"/>
                                      <a:ea typeface="华文仿宋" panose="02010600040101010101" pitchFamily="2" charset="-122"/>
                                      <a:sym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600" b="0" i="1" smtClean="0">
                                      <a:latin typeface="Cambria Math" panose="02040503050406030204"/>
                                      <a:ea typeface="华文仿宋" panose="02010600040101010101" pitchFamily="2" charset="-122"/>
                                      <a:sym typeface="+mn-ea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3600" dirty="0" smtClean="0">
                  <a:latin typeface="华文仿宋" panose="02010600040101010101" pitchFamily="2" charset="-122"/>
                  <a:ea typeface="华文仿宋" panose="02010600040101010101" pitchFamily="2" charset="-122"/>
                  <a:sym typeface="+mn-ea"/>
                </a:endParaRPr>
              </a:p>
              <a:p>
                <a:pPr marL="571500" indent="-571500" eaLnBrk="1" hangingPunct="1">
                  <a:buFont typeface="Arial" panose="020B0604020202020204" pitchFamily="34" charset="0"/>
                  <a:buChar char="•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/>
                          <a:ea typeface="华文仿宋" panose="02010600040101010101" pitchFamily="2" charset="-122"/>
                          <a:sym typeface="+mn-ea"/>
                        </a:rPr>
                        <m:t>𝐺𝑟𝑖𝑎𝑛𝑅𝑎𝑡𝑒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𝐴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/>
                          <a:ea typeface="华文仿宋" panose="02010600040101010101" pitchFamily="2" charset="-122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𝐺𝑟𝑎𝑖𝑛</m:t>
                          </m:r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(</m:t>
                          </m:r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𝐴</m:t>
                          </m:r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600" i="1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𝑆𝑝𝑙𝑖𝑡𝐼𝑛𝑓𝑜</m:t>
                          </m:r>
                          <m:r>
                            <a:rPr lang="en-US" altLang="zh-CN" sz="3600" i="1" baseline="-2500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𝐴</m:t>
                          </m:r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(</m:t>
                          </m:r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𝐷</m:t>
                          </m:r>
                          <m:r>
                            <a:rPr lang="en-US" altLang="zh-CN" sz="3600" b="0" i="1" smtClean="0">
                              <a:latin typeface="Cambria Math" panose="02040503050406030204"/>
                              <a:ea typeface="华文仿宋" panose="02010600040101010101" pitchFamily="2" charset="-122"/>
                              <a:sym typeface="+mn-ea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3600" dirty="0" smtClean="0">
                  <a:latin typeface="华文仿宋" panose="02010600040101010101" pitchFamily="2" charset="-122"/>
                  <a:ea typeface="华文仿宋" panose="0201060004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5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8500" y="1599858"/>
                <a:ext cx="9507855" cy="4058483"/>
              </a:xfrm>
              <a:prstGeom prst="rect">
                <a:avLst/>
              </a:prstGeom>
              <a:blipFill rotWithShape="1">
                <a:blip r:embed="rId1"/>
                <a:stretch>
                  <a:fillRect t="-7" b="-222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5633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2400" dirty="0" smtClean="0">
                <a:sym typeface="+mn-ea"/>
              </a:rPr>
              <a:t>单个分类或等级变量，决策树遍历搜索</a:t>
            </a:r>
            <a:endParaRPr 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4710" y="811530"/>
            <a:ext cx="10509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对于分类变量，假设该收入变量有</a:t>
            </a:r>
            <a:r>
              <a:rPr lang="en-US" altLang="zh-CN" sz="2400"/>
              <a:t>4</a:t>
            </a:r>
            <a:r>
              <a:rPr lang="zh-CN" altLang="en-US" sz="2400"/>
              <a:t>个水平，则依次遍历所有的组合形式，计算熵增益率最大的那个组合方式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429385" y="1976120"/>
            <a:ext cx="97002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A1 V.S  A2  V.S  A3  V.S  A4</a:t>
            </a:r>
            <a:endParaRPr lang="en-US" altLang="zh-CN" sz="3600"/>
          </a:p>
          <a:p>
            <a:r>
              <a:rPr lang="en-US" altLang="zh-CN" sz="3600"/>
              <a:t>A1</a:t>
            </a:r>
            <a:r>
              <a:rPr lang="zh-CN" altLang="en-US" sz="3600"/>
              <a:t>、</a:t>
            </a:r>
            <a:r>
              <a:rPr lang="en-US" altLang="zh-CN" sz="3600"/>
              <a:t>A2  </a:t>
            </a:r>
            <a:r>
              <a:rPr lang="en-US" altLang="zh-CN" sz="3600">
                <a:sym typeface="+mn-ea"/>
              </a:rPr>
              <a:t>V.S  A3  V.S  A4</a:t>
            </a:r>
            <a:endParaRPr lang="en-US" altLang="zh-CN" sz="3600"/>
          </a:p>
          <a:p>
            <a:r>
              <a:rPr lang="en-US" altLang="zh-CN" sz="3600">
                <a:sym typeface="+mn-ea"/>
              </a:rPr>
              <a:t>A1 V.S  A2  </a:t>
            </a:r>
            <a:r>
              <a:rPr lang="zh-CN" altLang="en-US" sz="3600">
                <a:sym typeface="+mn-ea"/>
              </a:rPr>
              <a:t>、</a:t>
            </a:r>
            <a:r>
              <a:rPr lang="en-US" altLang="zh-CN" sz="3600">
                <a:sym typeface="+mn-ea"/>
              </a:rPr>
              <a:t>  A3  V.S  A4</a:t>
            </a:r>
            <a:endParaRPr lang="en-US" altLang="zh-CN" sz="3600"/>
          </a:p>
          <a:p>
            <a:r>
              <a:rPr lang="en-US" altLang="zh-CN" sz="3600">
                <a:sym typeface="+mn-ea"/>
              </a:rPr>
              <a:t>A1 V.S  A2  V.S  A3  </a:t>
            </a:r>
            <a:r>
              <a:rPr lang="zh-CN" altLang="en-US" sz="3600">
                <a:sym typeface="+mn-ea"/>
              </a:rPr>
              <a:t>、</a:t>
            </a:r>
            <a:r>
              <a:rPr lang="en-US" altLang="zh-CN" sz="3600">
                <a:sym typeface="+mn-ea"/>
              </a:rPr>
              <a:t> A4</a:t>
            </a:r>
            <a:endParaRPr lang="en-US" altLang="zh-CN" sz="3600"/>
          </a:p>
          <a:p>
            <a:r>
              <a:rPr lang="en-US" altLang="zh-CN" sz="3600"/>
              <a:t>……</a:t>
            </a:r>
            <a:endParaRPr lang="en-US" altLang="zh-CN" sz="3600"/>
          </a:p>
        </p:txBody>
      </p:sp>
      <p:sp>
        <p:nvSpPr>
          <p:cNvPr id="7" name="文本框 6"/>
          <p:cNvSpPr txBox="1"/>
          <p:nvPr/>
        </p:nvSpPr>
        <p:spPr>
          <a:xfrm>
            <a:off x="913130" y="5234305"/>
            <a:ext cx="102755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C4.5</a:t>
            </a:r>
            <a:r>
              <a:rPr lang="zh-CN" altLang="en-US" sz="2400">
                <a:sym typeface="+mn-ea"/>
              </a:rPr>
              <a:t>不能处理等级变量，要么作为分类变量，要么作为连续变量。这需要分析人员提前设置好。设为因子类型即为分类变量，否则为连续变量。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5633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2400" dirty="0" smtClean="0">
                <a:sym typeface="+mn-ea"/>
              </a:rPr>
              <a:t>单个分类或等级变量，决策树遍历搜索</a:t>
            </a:r>
            <a:endParaRPr 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5655" y="1663065"/>
            <a:ext cx="10509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对于</a:t>
            </a:r>
            <a:r>
              <a:rPr lang="zh-CN" sz="2400"/>
              <a:t>连续变量，先等宽分为</a:t>
            </a:r>
            <a:r>
              <a:rPr lang="en-US" altLang="zh-CN" sz="2400"/>
              <a:t>50</a:t>
            </a:r>
            <a:r>
              <a:rPr lang="zh-CN" altLang="en-US" sz="2400"/>
              <a:t>组，依次取阈值分割成两组，计算熵增益率变化最大的那个分割方式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795655" y="3646805"/>
            <a:ext cx="102755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C4.5</a:t>
            </a:r>
            <a:r>
              <a:rPr lang="zh-CN" altLang="en-US" sz="2400">
                <a:sym typeface="+mn-ea"/>
              </a:rPr>
              <a:t>不能处理等级变量，要么作为分类变量，要么作为连续变量。这需要分析人员提前设置好。设为因子类型即为分类变量，否则为连续变量。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5633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2400" dirty="0" smtClean="0">
                <a:sym typeface="+mn-ea"/>
              </a:rPr>
              <a:t>比较多个变量的优先级</a:t>
            </a:r>
            <a:endParaRPr 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7680" y="904240"/>
            <a:ext cx="10984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假设都是连续变量，先各自做分割，并计算各自的熵增益率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比较每个变量所能达到的最大熵增益率，取最大的那个作为本次分割选择的变量，该变量对应最大熵增益率的分割依据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5633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C5.0</a:t>
            </a:r>
            <a:r>
              <a:rPr lang="zh-CN" altLang="en-US" sz="2400" dirty="0" smtClean="0">
                <a:sym typeface="+mn-ea"/>
              </a:rPr>
              <a:t>算法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7680" y="904240"/>
            <a:ext cx="1098423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建树：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• 沿用C4.5的方法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剪枝：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• 前剪枝：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• minCases叶子的最小样本量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• winnow事先是否进行变量相关性筛选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• 后剪枝：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• CF越小，要求模型的置信度越高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• noGlobalPruning事后拆分规则有用性检验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参考书：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Quinlan R (1993). C4.5: Programs for Machine Learning. Morgan Kaufmann Publishers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主要创新处：</a:t>
            </a:r>
            <a:endParaRPr lang="zh-CN" altLang="en-US" sz="2400"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ym typeface="+mn-ea"/>
              </a:rPr>
              <a:t>• 纳入了Boost的方法，可以做组合模型</a:t>
            </a:r>
            <a:endParaRPr lang="zh-CN" altLang="en-US" sz="2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625" y="5923280"/>
            <a:ext cx="114725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参考书：</a:t>
            </a:r>
            <a:endParaRPr lang="zh-CN" altLang="en-US"/>
          </a:p>
          <a:p>
            <a:r>
              <a:rPr lang="zh-CN" altLang="en-US"/>
              <a:t>Quinlan R (1993). C4.5: Programs for Machine Learning. Morgan Kaufmann Publishers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6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34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文本框 12"/>
          <p:cNvSpPr txBox="1">
            <a:spLocks noChangeArrowheads="1"/>
          </p:cNvSpPr>
          <p:nvPr/>
        </p:nvSpPr>
        <p:spPr bwMode="auto">
          <a:xfrm>
            <a:off x="2432685" y="2986405"/>
            <a:ext cx="437705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模型修剪</a:t>
            </a:r>
            <a:endParaRPr lang="zh-CN" altLang="en-US" sz="60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8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8201" name="图片 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2" name="图片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99" name="矩形 16"/>
          <p:cNvSpPr>
            <a:spLocks noChangeArrowheads="1"/>
          </p:cNvSpPr>
          <p:nvPr/>
        </p:nvSpPr>
        <p:spPr bwMode="auto">
          <a:xfrm>
            <a:off x="2886075" y="5011738"/>
            <a:ext cx="4978400" cy="32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" y="4879975"/>
            <a:ext cx="2084705" cy="98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8455" y="514985"/>
            <a:ext cx="1141412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/>
              <a:t>剪枝</a:t>
            </a:r>
            <a:endParaRPr lang="zh-CN" altLang="en-US" sz="2400"/>
          </a:p>
          <a:p>
            <a:r>
              <a:rPr lang="zh-CN" altLang="en-US" sz="2400"/>
              <a:t>在决策树创建时，由于数据中的噪音和离群点，许多分枝反映的是训练数据中的</a:t>
            </a:r>
            <a:endParaRPr lang="zh-CN" altLang="en-US" sz="2400"/>
          </a:p>
          <a:p>
            <a:r>
              <a:rPr lang="zh-CN" altLang="en-US" sz="2400"/>
              <a:t>异常。剪枝方法处理这种过分拟合的数据会影响模型的稳定性。通常使用统计度</a:t>
            </a:r>
            <a:endParaRPr lang="zh-CN" altLang="en-US" sz="2400"/>
          </a:p>
          <a:p>
            <a:r>
              <a:rPr lang="zh-CN" altLang="en-US" sz="2400"/>
              <a:t>量剪掉最不可靠的分枝。剪枝后的树更小、更简单、更容易理解。</a:t>
            </a:r>
            <a:endParaRPr lang="zh-CN" altLang="en-US" sz="2400"/>
          </a:p>
          <a:p>
            <a:r>
              <a:rPr lang="zh-CN" altLang="en-US" sz="2400"/>
              <a:t>一、预修剪</a:t>
            </a:r>
            <a:endParaRPr lang="zh-CN" altLang="en-US" sz="2400"/>
          </a:p>
          <a:p>
            <a:r>
              <a:rPr lang="zh-CN" altLang="en-US" sz="2400"/>
              <a:t>其目标是控制决策树充分生长，可以事先指定一些控制参数，包括：</a:t>
            </a:r>
            <a:endParaRPr lang="zh-CN" altLang="en-US" sz="2400"/>
          </a:p>
          <a:p>
            <a:r>
              <a:rPr lang="zh-CN" altLang="en-US" sz="2400"/>
              <a:t>（1）决策树最大深度。如果决策树的层数已经达到指定深度，则停止生长 。</a:t>
            </a:r>
            <a:endParaRPr lang="zh-CN" altLang="en-US" sz="2400"/>
          </a:p>
          <a:p>
            <a:r>
              <a:rPr lang="zh-CN" altLang="en-US" sz="2400"/>
              <a:t>（2）树中父节点和子节点的最少样本量或比例。对于父节点，如果节点的样</a:t>
            </a:r>
            <a:endParaRPr lang="zh-CN" altLang="en-US" sz="2400"/>
          </a:p>
          <a:p>
            <a:r>
              <a:rPr lang="zh-CN" altLang="en-US" sz="2400"/>
              <a:t>本量低于最小样本量或比例，则不再分组；对于子节点，如果分组后生成的子</a:t>
            </a:r>
            <a:endParaRPr lang="zh-CN" altLang="en-US" sz="2400"/>
          </a:p>
          <a:p>
            <a:r>
              <a:rPr lang="zh-CN" altLang="en-US" sz="2400"/>
              <a:t>节点的样本量低于最小样本量或比例，则不必进行分组 。</a:t>
            </a:r>
            <a:endParaRPr lang="zh-CN" altLang="en-US" sz="2400"/>
          </a:p>
          <a:p>
            <a:r>
              <a:rPr lang="zh-CN" altLang="en-US" sz="2400"/>
              <a:t>（3）树节点中输出变量的最小异质性减少量。如果分组产生的输出变量异质</a:t>
            </a:r>
            <a:endParaRPr lang="zh-CN" altLang="en-US" sz="2400"/>
          </a:p>
          <a:p>
            <a:r>
              <a:rPr lang="zh-CN" altLang="en-US" sz="2400"/>
              <a:t>性变化量小于一个指定值，则不必进行分组。</a:t>
            </a:r>
            <a:endParaRPr lang="zh-CN" altLang="en-US" sz="2400"/>
          </a:p>
          <a:p>
            <a:r>
              <a:rPr lang="zh-CN" altLang="en-US" sz="2400"/>
              <a:t>剪枝策略：</a:t>
            </a:r>
            <a:endParaRPr lang="zh-CN" altLang="en-US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94310" y="377825"/>
            <a:ext cx="1124077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剪枝</a:t>
            </a:r>
            <a:endParaRPr lang="zh-CN" altLang="en-US" sz="2400"/>
          </a:p>
          <a:p>
            <a:r>
              <a:rPr lang="zh-CN" altLang="en-US" sz="2400"/>
              <a:t>二、后剪枝</a:t>
            </a:r>
            <a:endParaRPr lang="zh-CN" altLang="en-US" sz="2400"/>
          </a:p>
          <a:p>
            <a:r>
              <a:rPr lang="zh-CN" altLang="en-US" sz="2400"/>
              <a:t>后修剪技术允许决策树充分生长，然后在此基础上根据一定的规则，剪去决策树中那些不具有一般代表性的叶节点或子树，是一个边修剪边检验的过程。在修剪过程中，应不断计算当前决策子树对测试样本集的预测精度或误差，并判断应继续修剪还是停止修剪。</a:t>
            </a:r>
            <a:endParaRPr lang="zh-CN" altLang="en-US" sz="2400"/>
          </a:p>
          <a:p>
            <a:r>
              <a:rPr lang="zh-CN" altLang="en-US" sz="2400"/>
              <a:t>•CART采用的后修剪技术称为最小代价复杂性修剪法（Minimal Cost Complexity Pruning,MCCP）</a:t>
            </a:r>
            <a:endParaRPr lang="zh-CN" altLang="en-US" sz="2400"/>
          </a:p>
          <a:p>
            <a:r>
              <a:rPr lang="zh-CN" altLang="en-US" sz="2400"/>
              <a:t>•MCCP有这样的基本考虑：首先，考虑的决策树虽然对训练样本有很好的预测精度，但在测试样本和未来新样本上不会仍有令人满意的预测效果；其次，理解和应用一棵复杂的决策树是一个复杂过程。因此，决策树修剪的目标是得到一棵“恰当”的树，它首先要具有一定的预测精度，同时决策树的复杂程度应是恰当的。</a:t>
            </a:r>
            <a:endParaRPr lang="zh-CN" altLang="en-US" sz="2400"/>
          </a:p>
          <a:p>
            <a:pPr algn="r"/>
            <a:r>
              <a:rPr lang="zh-CN" altLang="en-US" sz="2400"/>
              <a:t>                                                                                                        CART选择最终子树标准是：选择交叉验证中错误最小的</a:t>
            </a:r>
            <a:endParaRPr lang="zh-CN" altLang="en-US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3910" y="48895"/>
            <a:ext cx="8044180" cy="6759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4400" b="1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2554605" y="3886835"/>
            <a:ext cx="943292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 smtClean="0">
                <a:sym typeface="+mn-ea"/>
              </a:rPr>
              <a:t>决策树建模思路</a:t>
            </a:r>
            <a:endParaRPr lang="zh-CN" altLang="en-US" sz="40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02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4105" name="图片 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图片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4" name="文本框 19"/>
          <p:cNvSpPr/>
          <p:nvPr/>
        </p:nvSpPr>
        <p:spPr bwMode="auto">
          <a:xfrm>
            <a:off x="557038" y="4902200"/>
            <a:ext cx="2063750" cy="915988"/>
          </a:xfrm>
          <a:custGeom>
            <a:avLst/>
            <a:gdLst>
              <a:gd name="T0" fmla="*/ 688781 w 2064307"/>
              <a:gd name="T1" fmla="*/ 0 h 916126"/>
              <a:gd name="T2" fmla="*/ 1377563 w 2064307"/>
              <a:gd name="T3" fmla="*/ 0 h 916126"/>
              <a:gd name="T4" fmla="*/ 1377563 w 2064307"/>
              <a:gd name="T5" fmla="*/ 367274 h 916126"/>
              <a:gd name="T6" fmla="*/ 2062079 w 2064307"/>
              <a:gd name="T7" fmla="*/ 367274 h 916126"/>
              <a:gd name="T8" fmla="*/ 2062079 w 2064307"/>
              <a:gd name="T9" fmla="*/ 915574 h 916126"/>
              <a:gd name="T10" fmla="*/ 0 w 2064307"/>
              <a:gd name="T11" fmla="*/ 915574 h 916126"/>
              <a:gd name="T12" fmla="*/ 0 w 2064307"/>
              <a:gd name="T13" fmla="*/ 367274 h 916126"/>
              <a:gd name="T14" fmla="*/ 688781 w 2064307"/>
              <a:gd name="T15" fmla="*/ 367274 h 916126"/>
              <a:gd name="T16" fmla="*/ 688781 w 2064307"/>
              <a:gd name="T17" fmla="*/ 0 h 9161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6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34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文本框 12"/>
          <p:cNvSpPr txBox="1">
            <a:spLocks noChangeArrowheads="1"/>
          </p:cNvSpPr>
          <p:nvPr/>
        </p:nvSpPr>
        <p:spPr bwMode="auto">
          <a:xfrm>
            <a:off x="2432685" y="2986405"/>
            <a:ext cx="437705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模型评估</a:t>
            </a:r>
            <a:endParaRPr lang="en-US" altLang="zh-CN" sz="60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8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8201" name="图片 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2" name="图片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99" name="矩形 16"/>
          <p:cNvSpPr>
            <a:spLocks noChangeArrowheads="1"/>
          </p:cNvSpPr>
          <p:nvPr/>
        </p:nvSpPr>
        <p:spPr bwMode="auto">
          <a:xfrm>
            <a:off x="2886075" y="5011738"/>
            <a:ext cx="4978400" cy="32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4902200"/>
            <a:ext cx="2524760" cy="1148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91235" y="506095"/>
            <a:ext cx="5326380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样本内评估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决策类模型评估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排序类模型的评估指标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/>
              <a:t>ROC</a:t>
            </a:r>
            <a:r>
              <a:rPr lang="zh-CN" altLang="en-US" sz="3600"/>
              <a:t>曲线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/>
              <a:t>Gini</a:t>
            </a:r>
            <a:r>
              <a:rPr lang="zh-CN" altLang="en-US" sz="3600"/>
              <a:t>系数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累积提升度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/>
              <a:t>K-S</a:t>
            </a:r>
            <a:r>
              <a:rPr lang="zh-CN" altLang="en-US" sz="3600"/>
              <a:t>统计量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/>
              <a:t>K-S</a:t>
            </a:r>
            <a:r>
              <a:rPr lang="zh-CN" altLang="en-US" sz="3600"/>
              <a:t>曲线</a:t>
            </a:r>
            <a:endParaRPr lang="zh-CN" altLang="en-US"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10"/>
          <a:stretch>
            <a:fillRect/>
          </a:stretch>
        </p:blipFill>
        <p:spPr bwMode="auto">
          <a:xfrm>
            <a:off x="0" y="-9525"/>
            <a:ext cx="12187238" cy="504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矩形 4"/>
          <p:cNvSpPr>
            <a:spLocks noChangeArrowheads="1"/>
          </p:cNvSpPr>
          <p:nvPr/>
        </p:nvSpPr>
        <p:spPr bwMode="auto">
          <a:xfrm>
            <a:off x="0" y="-9525"/>
            <a:ext cx="12192000" cy="42259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559" name="Oval 22"/>
          <p:cNvSpPr>
            <a:spLocks noChangeAspect="1" noChangeArrowheads="1"/>
          </p:cNvSpPr>
          <p:nvPr/>
        </p:nvSpPr>
        <p:spPr bwMode="auto">
          <a:xfrm>
            <a:off x="369677" y="5187950"/>
            <a:ext cx="858838" cy="857250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2172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23560" name="Freeform 157"/>
          <p:cNvSpPr>
            <a:spLocks noChangeAspect="1" noEditPoints="1"/>
          </p:cNvSpPr>
          <p:nvPr/>
        </p:nvSpPr>
        <p:spPr bwMode="auto">
          <a:xfrm>
            <a:off x="617327" y="5392738"/>
            <a:ext cx="363538" cy="447675"/>
          </a:xfrm>
          <a:custGeom>
            <a:avLst/>
            <a:gdLst>
              <a:gd name="T0" fmla="*/ 2147483647 w 41"/>
              <a:gd name="T1" fmla="*/ 2147483647 h 50"/>
              <a:gd name="T2" fmla="*/ 2147483647 w 41"/>
              <a:gd name="T3" fmla="*/ 2147483647 h 50"/>
              <a:gd name="T4" fmla="*/ 2147483647 w 41"/>
              <a:gd name="T5" fmla="*/ 2147483647 h 50"/>
              <a:gd name="T6" fmla="*/ 0 w 41"/>
              <a:gd name="T7" fmla="*/ 2147483647 h 50"/>
              <a:gd name="T8" fmla="*/ 0 w 41"/>
              <a:gd name="T9" fmla="*/ 2147483647 h 50"/>
              <a:gd name="T10" fmla="*/ 2147483647 w 41"/>
              <a:gd name="T11" fmla="*/ 0 h 50"/>
              <a:gd name="T12" fmla="*/ 2147483647 w 41"/>
              <a:gd name="T13" fmla="*/ 0 h 50"/>
              <a:gd name="T14" fmla="*/ 2147483647 w 41"/>
              <a:gd name="T15" fmla="*/ 2147483647 h 50"/>
              <a:gd name="T16" fmla="*/ 2147483647 w 41"/>
              <a:gd name="T17" fmla="*/ 2147483647 h 50"/>
              <a:gd name="T18" fmla="*/ 2147483647 w 41"/>
              <a:gd name="T19" fmla="*/ 2147483647 h 50"/>
              <a:gd name="T20" fmla="*/ 2147483647 w 41"/>
              <a:gd name="T21" fmla="*/ 2147483647 h 50"/>
              <a:gd name="T22" fmla="*/ 2147483647 w 41"/>
              <a:gd name="T23" fmla="*/ 2147483647 h 50"/>
              <a:gd name="T24" fmla="*/ 2147483647 w 41"/>
              <a:gd name="T25" fmla="*/ 2147483647 h 50"/>
              <a:gd name="T26" fmla="*/ 2147483647 w 41"/>
              <a:gd name="T27" fmla="*/ 2147483647 h 50"/>
              <a:gd name="T28" fmla="*/ 2147483647 w 41"/>
              <a:gd name="T29" fmla="*/ 2147483647 h 50"/>
              <a:gd name="T30" fmla="*/ 2147483647 w 41"/>
              <a:gd name="T31" fmla="*/ 2147483647 h 50"/>
              <a:gd name="T32" fmla="*/ 2147483647 w 41"/>
              <a:gd name="T33" fmla="*/ 2147483647 h 50"/>
              <a:gd name="T34" fmla="*/ 2147483647 w 41"/>
              <a:gd name="T35" fmla="*/ 2147483647 h 50"/>
              <a:gd name="T36" fmla="*/ 2147483647 w 41"/>
              <a:gd name="T37" fmla="*/ 2147483647 h 50"/>
              <a:gd name="T38" fmla="*/ 2147483647 w 41"/>
              <a:gd name="T39" fmla="*/ 2147483647 h 50"/>
              <a:gd name="T40" fmla="*/ 2147483647 w 41"/>
              <a:gd name="T41" fmla="*/ 2147483647 h 50"/>
              <a:gd name="T42" fmla="*/ 2147483647 w 41"/>
              <a:gd name="T43" fmla="*/ 2147483647 h 50"/>
              <a:gd name="T44" fmla="*/ 2147483647 w 41"/>
              <a:gd name="T45" fmla="*/ 2147483647 h 5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23562" name="Freeform 52"/>
          <p:cNvSpPr>
            <a:spLocks noEditPoints="1"/>
          </p:cNvSpPr>
          <p:nvPr/>
        </p:nvSpPr>
        <p:spPr bwMode="auto">
          <a:xfrm>
            <a:off x="8115300" y="5413375"/>
            <a:ext cx="377825" cy="406400"/>
          </a:xfrm>
          <a:custGeom>
            <a:avLst/>
            <a:gdLst>
              <a:gd name="T0" fmla="*/ 2147483647 w 67"/>
              <a:gd name="T1" fmla="*/ 2147483647 h 72"/>
              <a:gd name="T2" fmla="*/ 2147483647 w 67"/>
              <a:gd name="T3" fmla="*/ 2147483647 h 72"/>
              <a:gd name="T4" fmla="*/ 2147483647 w 67"/>
              <a:gd name="T5" fmla="*/ 2147483647 h 72"/>
              <a:gd name="T6" fmla="*/ 0 w 67"/>
              <a:gd name="T7" fmla="*/ 2147483647 h 72"/>
              <a:gd name="T8" fmla="*/ 0 w 67"/>
              <a:gd name="T9" fmla="*/ 2147483647 h 72"/>
              <a:gd name="T10" fmla="*/ 2147483647 w 67"/>
              <a:gd name="T11" fmla="*/ 2147483647 h 72"/>
              <a:gd name="T12" fmla="*/ 2147483647 w 67"/>
              <a:gd name="T13" fmla="*/ 2147483647 h 72"/>
              <a:gd name="T14" fmla="*/ 2147483647 w 67"/>
              <a:gd name="T15" fmla="*/ 2147483647 h 72"/>
              <a:gd name="T16" fmla="*/ 2147483647 w 67"/>
              <a:gd name="T17" fmla="*/ 0 h 72"/>
              <a:gd name="T18" fmla="*/ 2147483647 w 67"/>
              <a:gd name="T19" fmla="*/ 0 h 72"/>
              <a:gd name="T20" fmla="*/ 2147483647 w 67"/>
              <a:gd name="T21" fmla="*/ 2147483647 h 72"/>
              <a:gd name="T22" fmla="*/ 2147483647 w 67"/>
              <a:gd name="T23" fmla="*/ 2147483647 h 72"/>
              <a:gd name="T24" fmla="*/ 2147483647 w 67"/>
              <a:gd name="T25" fmla="*/ 2147483647 h 72"/>
              <a:gd name="T26" fmla="*/ 2147483647 w 67"/>
              <a:gd name="T27" fmla="*/ 2147483647 h 72"/>
              <a:gd name="T28" fmla="*/ 2147483647 w 67"/>
              <a:gd name="T29" fmla="*/ 0 h 72"/>
              <a:gd name="T30" fmla="*/ 2147483647 w 67"/>
              <a:gd name="T31" fmla="*/ 0 h 72"/>
              <a:gd name="T32" fmla="*/ 2147483647 w 67"/>
              <a:gd name="T33" fmla="*/ 2147483647 h 72"/>
              <a:gd name="T34" fmla="*/ 2147483647 w 67"/>
              <a:gd name="T35" fmla="*/ 2147483647 h 72"/>
              <a:gd name="T36" fmla="*/ 2147483647 w 67"/>
              <a:gd name="T37" fmla="*/ 2147483647 h 72"/>
              <a:gd name="T38" fmla="*/ 2147483647 w 67"/>
              <a:gd name="T39" fmla="*/ 2147483647 h 72"/>
              <a:gd name="T40" fmla="*/ 2147483647 w 67"/>
              <a:gd name="T41" fmla="*/ 2147483647 h 72"/>
              <a:gd name="T42" fmla="*/ 2147483647 w 67"/>
              <a:gd name="T43" fmla="*/ 2147483647 h 72"/>
              <a:gd name="T44" fmla="*/ 2147483647 w 67"/>
              <a:gd name="T45" fmla="*/ 2147483647 h 72"/>
              <a:gd name="T46" fmla="*/ 2147483647 w 67"/>
              <a:gd name="T47" fmla="*/ 2147483647 h 72"/>
              <a:gd name="T48" fmla="*/ 2147483647 w 67"/>
              <a:gd name="T49" fmla="*/ 2147483647 h 72"/>
              <a:gd name="T50" fmla="*/ 2147483647 w 67"/>
              <a:gd name="T51" fmla="*/ 2147483647 h 72"/>
              <a:gd name="T52" fmla="*/ 2147483647 w 67"/>
              <a:gd name="T53" fmla="*/ 2147483647 h 72"/>
              <a:gd name="T54" fmla="*/ 2147483647 w 67"/>
              <a:gd name="T55" fmla="*/ 2147483647 h 72"/>
              <a:gd name="T56" fmla="*/ 2147483647 w 67"/>
              <a:gd name="T57" fmla="*/ 2147483647 h 72"/>
              <a:gd name="T58" fmla="*/ 2147483647 w 67"/>
              <a:gd name="T59" fmla="*/ 2147483647 h 72"/>
              <a:gd name="T60" fmla="*/ 2147483647 w 67"/>
              <a:gd name="T61" fmla="*/ 2147483647 h 72"/>
              <a:gd name="T62" fmla="*/ 2147483647 w 67"/>
              <a:gd name="T63" fmla="*/ 2147483647 h 72"/>
              <a:gd name="T64" fmla="*/ 2147483647 w 67"/>
              <a:gd name="T65" fmla="*/ 2147483647 h 72"/>
              <a:gd name="T66" fmla="*/ 2147483647 w 67"/>
              <a:gd name="T67" fmla="*/ 2147483647 h 72"/>
              <a:gd name="T68" fmla="*/ 2147483647 w 67"/>
              <a:gd name="T69" fmla="*/ 2147483647 h 72"/>
              <a:gd name="T70" fmla="*/ 2147483647 w 67"/>
              <a:gd name="T71" fmla="*/ 2147483647 h 72"/>
              <a:gd name="T72" fmla="*/ 2147483647 w 67"/>
              <a:gd name="T73" fmla="*/ 2147483647 h 72"/>
              <a:gd name="T74" fmla="*/ 2147483647 w 67"/>
              <a:gd name="T75" fmla="*/ 2147483647 h 72"/>
              <a:gd name="T76" fmla="*/ 2147483647 w 67"/>
              <a:gd name="T77" fmla="*/ 2147483647 h 72"/>
              <a:gd name="T78" fmla="*/ 2147483647 w 67"/>
              <a:gd name="T79" fmla="*/ 2147483647 h 72"/>
              <a:gd name="T80" fmla="*/ 2147483647 w 67"/>
              <a:gd name="T81" fmla="*/ 2147483647 h 72"/>
              <a:gd name="T82" fmla="*/ 2147483647 w 67"/>
              <a:gd name="T83" fmla="*/ 2147483647 h 72"/>
              <a:gd name="T84" fmla="*/ 2147483647 w 67"/>
              <a:gd name="T85" fmla="*/ 2147483647 h 72"/>
              <a:gd name="T86" fmla="*/ 2147483647 w 67"/>
              <a:gd name="T87" fmla="*/ 2147483647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23568" name="TextBox 13"/>
          <p:cNvSpPr txBox="1">
            <a:spLocks noChangeArrowheads="1"/>
          </p:cNvSpPr>
          <p:nvPr/>
        </p:nvSpPr>
        <p:spPr bwMode="auto">
          <a:xfrm>
            <a:off x="1434124" y="5187950"/>
            <a:ext cx="77869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54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谢谢！</a:t>
            </a:r>
            <a:endParaRPr lang="en-US" sz="5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7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ym typeface="+mn-ea"/>
              </a:rPr>
              <a:t>决策树建模思路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849861" y="6013392"/>
            <a:ext cx="563563" cy="442912"/>
            <a:chOff x="10577512" y="4920770"/>
            <a:chExt cx="563563" cy="442912"/>
          </a:xfrm>
        </p:grpSpPr>
        <p:sp>
          <p:nvSpPr>
            <p:cNvPr id="6" name="半闭框 4"/>
            <p:cNvSpPr/>
            <p:nvPr/>
          </p:nvSpPr>
          <p:spPr bwMode="auto">
            <a:xfrm rot="10800000">
              <a:off x="10577512" y="4920770"/>
              <a:ext cx="433387" cy="339725"/>
            </a:xfrm>
            <a:custGeom>
              <a:avLst/>
              <a:gdLst>
                <a:gd name="T0" fmla="*/ 0 w 434745"/>
                <a:gd name="T1" fmla="*/ 0 h 340467"/>
                <a:gd name="T2" fmla="*/ 429338 w 434745"/>
                <a:gd name="T3" fmla="*/ 0 h 340467"/>
                <a:gd name="T4" fmla="*/ 310759 w 434745"/>
                <a:gd name="T5" fmla="*/ 93217 h 340467"/>
                <a:gd name="T6" fmla="*/ 112078 w 434745"/>
                <a:gd name="T7" fmla="*/ 93217 h 340467"/>
                <a:gd name="T8" fmla="*/ 112078 w 434745"/>
                <a:gd name="T9" fmla="*/ 249404 h 340467"/>
                <a:gd name="T10" fmla="*/ 0 w 434745"/>
                <a:gd name="T11" fmla="*/ 337509 h 340467"/>
                <a:gd name="T12" fmla="*/ 0 w 434745"/>
                <a:gd name="T13" fmla="*/ 0 h 3404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4745" h="340467">
                  <a:moveTo>
                    <a:pt x="0" y="0"/>
                  </a:moveTo>
                  <a:lnTo>
                    <a:pt x="434745" y="0"/>
                  </a:lnTo>
                  <a:lnTo>
                    <a:pt x="314673" y="94034"/>
                  </a:lnTo>
                  <a:lnTo>
                    <a:pt x="113488" y="94034"/>
                  </a:lnTo>
                  <a:lnTo>
                    <a:pt x="113488" y="251590"/>
                  </a:lnTo>
                  <a:lnTo>
                    <a:pt x="0" y="34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半闭框 5"/>
            <p:cNvSpPr/>
            <p:nvPr/>
          </p:nvSpPr>
          <p:spPr bwMode="auto">
            <a:xfrm rot="10800000">
              <a:off x="10577512" y="4920770"/>
              <a:ext cx="563563" cy="442912"/>
            </a:xfrm>
            <a:custGeom>
              <a:avLst/>
              <a:gdLst>
                <a:gd name="T0" fmla="*/ 0 w 564153"/>
                <a:gd name="T1" fmla="*/ 0 h 441812"/>
                <a:gd name="T2" fmla="*/ 561797 w 564153"/>
                <a:gd name="T3" fmla="*/ 0 h 441812"/>
                <a:gd name="T4" fmla="*/ 406634 w 564153"/>
                <a:gd name="T5" fmla="*/ 123244 h 441812"/>
                <a:gd name="T6" fmla="*/ 146653 w 564153"/>
                <a:gd name="T7" fmla="*/ 123244 h 441812"/>
                <a:gd name="T8" fmla="*/ 146653 w 564153"/>
                <a:gd name="T9" fmla="*/ 329743 h 441812"/>
                <a:gd name="T10" fmla="*/ 0 w 564153"/>
                <a:gd name="T11" fmla="*/ 446228 h 441812"/>
                <a:gd name="T12" fmla="*/ 0 w 564153"/>
                <a:gd name="T13" fmla="*/ 0 h 441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4153" h="441812">
                  <a:moveTo>
                    <a:pt x="0" y="0"/>
                  </a:moveTo>
                  <a:lnTo>
                    <a:pt x="564153" y="0"/>
                  </a:lnTo>
                  <a:lnTo>
                    <a:pt x="408340" y="122024"/>
                  </a:lnTo>
                  <a:lnTo>
                    <a:pt x="147269" y="122024"/>
                  </a:lnTo>
                  <a:lnTo>
                    <a:pt x="147269" y="326479"/>
                  </a:lnTo>
                  <a:lnTo>
                    <a:pt x="0" y="441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BACA"/>
            </a:solidFill>
            <a:ln w="12700" cap="flat" cmpd="sng">
              <a:solidFill>
                <a:srgbClr val="ADBACA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12115" y="2275205"/>
            <a:ext cx="10870565" cy="23069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某女神白净美，挑男朋友自然苛刻些，别人问她有什么要求，总是说：“要有经济基础”，“我有1.68，所以男方也不能太矮吧”，“长得嘛！也不能太矬吧”等等诸如此类。红娘也判断不出她到底想要什么样的，于是就一拖再拖，转眼成了剩女神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女神也急啊，这可怎么办呢？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29385" y="1224280"/>
            <a:ext cx="918464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>
                <a:solidFill>
                  <a:schemeClr val="accent4"/>
                </a:solidFill>
                <a:effectLst/>
              </a:rPr>
              <a:t>怎么用决策树帮女神找男朋友？</a:t>
            </a:r>
            <a:endParaRPr lang="zh-CN" altLang="en-US" sz="32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465" y="843280"/>
            <a:ext cx="11355070" cy="5171440"/>
          </a:xfrm>
          <a:prstGeom prst="rect">
            <a:avLst/>
          </a:prstGeom>
        </p:spPr>
      </p:pic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7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ym typeface="+mn-ea"/>
              </a:rPr>
              <a:t>决策树建模思路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980"/>
            <a:ext cx="337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ym typeface="+mn-ea"/>
              </a:rPr>
              <a:t>决策树算法概述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2115" y="904240"/>
            <a:ext cx="10870565" cy="39693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年代后期到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年代初，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Quinlan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开发了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ID3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算法（迭代的二分器），后来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Quinlan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改进了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ID3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算法，称为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C4.5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算法，然后又发布了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C5.0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1984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年，多位统计学家在著名的《Classification and regression tree》书里提出了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算法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ID3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几乎同期出现，引起了研究决策树算法的风潮，至今已经有多重算法被提出，适用于不同数据下解决不同问题，具体的在这里就不多做阐述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ym typeface="+mn-ea"/>
              </a:rPr>
              <a:t>决策树算法概述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4" name="圆角矩形 3"/>
          <p:cNvSpPr>
            <a:spLocks noChangeArrowheads="1"/>
          </p:cNvSpPr>
          <p:nvPr/>
        </p:nvSpPr>
        <p:spPr bwMode="auto">
          <a:xfrm>
            <a:off x="748146" y="814647"/>
            <a:ext cx="10673542" cy="6043353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8" name="圆角矩形 7"/>
          <p:cNvSpPr>
            <a:spLocks noChangeArrowheads="1"/>
          </p:cNvSpPr>
          <p:nvPr/>
        </p:nvSpPr>
        <p:spPr bwMode="auto">
          <a:xfrm>
            <a:off x="1558680" y="642651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9" name="文本框 8"/>
          <p:cNvSpPr txBox="1">
            <a:spLocks noChangeArrowheads="1"/>
          </p:cNvSpPr>
          <p:nvPr/>
        </p:nvSpPr>
        <p:spPr bwMode="auto">
          <a:xfrm>
            <a:off x="1799981" y="689178"/>
            <a:ext cx="279717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什么是决策树？</a:t>
            </a:r>
            <a:endParaRPr 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3505" y="1224226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Wingdings" panose="05000000000000000000" pitchFamily="2" charset="2"/>
              </a:rPr>
              <a:t></a:t>
            </a:r>
            <a:endParaRPr lang="zh-CN" altLang="en-US" dirty="0"/>
          </a:p>
        </p:txBody>
      </p: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1327150" y="1133163"/>
            <a:ext cx="795528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决策树是以树形结构组织的规则集合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993775" y="1593538"/>
            <a:ext cx="7955286" cy="17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Wingdings" panose="05000000000000000000" charset="0"/>
              <a:buChar char="Ø"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  <a:sym typeface="Arial" panose="020B0604020202020204" pitchFamily="34" charset="0"/>
              </a:rPr>
              <a:t>易于理解是如何预测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  <a:sym typeface="Arial" panose="020B060402020202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Wingdings" panose="05000000000000000000" charset="0"/>
              <a:buChar char="Ø"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  <a:sym typeface="Arial" panose="020B0604020202020204" pitchFamily="34" charset="0"/>
              </a:rPr>
              <a:t>易于构建和可视化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  <a:sym typeface="Arial" panose="020B060402020202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Wingdings" panose="05000000000000000000" charset="0"/>
              <a:buChar char="Ø"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  <a:sym typeface="Arial" panose="020B0604020202020204" pitchFamily="34" charset="0"/>
              </a:rPr>
              <a:t>简约表示和执行能力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  <a:sym typeface="Arial" panose="020B060402020202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Wingdings" panose="05000000000000000000" charset="0"/>
              <a:buChar char="Ø"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  <a:sym typeface="Arial" panose="020B0604020202020204" pitchFamily="34" charset="0"/>
              </a:rPr>
              <a:t>是一个有效的数据挖掘技术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97255" y="3262630"/>
            <a:ext cx="4486910" cy="3625850"/>
            <a:chOff x="1137" y="5161"/>
            <a:chExt cx="7066" cy="5710"/>
          </a:xfrm>
        </p:grpSpPr>
        <p:cxnSp>
          <p:nvCxnSpPr>
            <p:cNvPr id="3" name="直接箭头连接符 2"/>
            <p:cNvCxnSpPr/>
            <p:nvPr/>
          </p:nvCxnSpPr>
          <p:spPr>
            <a:xfrm flipV="1">
              <a:off x="1897" y="5161"/>
              <a:ext cx="0" cy="50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" name="直接箭头连接符 5"/>
            <p:cNvCxnSpPr/>
            <p:nvPr/>
          </p:nvCxnSpPr>
          <p:spPr>
            <a:xfrm>
              <a:off x="1903" y="10267"/>
              <a:ext cx="573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7" name="直接连接符 6"/>
            <p:cNvCxnSpPr/>
            <p:nvPr/>
          </p:nvCxnSpPr>
          <p:spPr>
            <a:xfrm>
              <a:off x="4735" y="5415"/>
              <a:ext cx="0" cy="47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直接连接符 7"/>
            <p:cNvCxnSpPr/>
            <p:nvPr/>
          </p:nvCxnSpPr>
          <p:spPr>
            <a:xfrm>
              <a:off x="1879" y="7528"/>
              <a:ext cx="566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文本框 8"/>
            <p:cNvSpPr txBox="1"/>
            <p:nvPr/>
          </p:nvSpPr>
          <p:spPr>
            <a:xfrm>
              <a:off x="4360" y="10291"/>
              <a:ext cx="72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W</a:t>
              </a:r>
              <a:r>
                <a:rPr lang="en-US" altLang="zh-CN" baseline="-25000"/>
                <a:t>1</a:t>
              </a:r>
              <a:endParaRPr lang="en-US" altLang="zh-CN" baseline="-250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78" y="5207"/>
              <a:ext cx="59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X</a:t>
              </a:r>
              <a:r>
                <a:rPr lang="en-US" altLang="zh-CN" baseline="-25000"/>
                <a:t>2</a:t>
              </a:r>
              <a:endParaRPr lang="en-US" altLang="zh-CN" baseline="-250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85" y="9345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  <a:r>
                <a:rPr lang="en-US" altLang="zh-CN" baseline="-25000"/>
                <a:t>1</a:t>
              </a:r>
              <a:endParaRPr lang="en-US" altLang="zh-CN" baseline="-250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37" y="7215"/>
              <a:ext cx="72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W</a:t>
              </a:r>
              <a:r>
                <a:rPr lang="en-US" altLang="zh-CN" baseline="-25000"/>
                <a:t>2</a:t>
              </a:r>
              <a:endParaRPr lang="en-US" altLang="zh-CN" baseline="-250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037" y="5661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608" y="5963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087" y="6265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608" y="6567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374" y="5787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514" y="6869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072" y="6265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483" y="5824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008" y="6265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729" y="6869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867" y="6936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729" y="7795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287" y="8758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450" y="9037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146" y="8758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389" y="8074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793" y="9037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087" y="9529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816" y="8353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514" y="9529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50" y="5963"/>
              <a:ext cx="68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  <a:r>
                <a:rPr lang="en-US" altLang="zh-CN" baseline="-25000"/>
                <a:t>2</a:t>
              </a:r>
              <a:endParaRPr lang="en-US" altLang="zh-CN" baseline="-2500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09" y="10283"/>
              <a:ext cx="59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X</a:t>
              </a:r>
              <a:r>
                <a:rPr lang="en-US" altLang="zh-CN" baseline="-25000"/>
                <a:t>1</a:t>
              </a:r>
              <a:endParaRPr lang="en-US" altLang="zh-CN" baseline="-2500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328410" y="1654175"/>
            <a:ext cx="4354195" cy="4766310"/>
            <a:chOff x="8921" y="3211"/>
            <a:chExt cx="6857" cy="7506"/>
          </a:xfrm>
        </p:grpSpPr>
        <p:sp>
          <p:nvSpPr>
            <p:cNvPr id="39" name="椭圆 38"/>
            <p:cNvSpPr/>
            <p:nvPr/>
          </p:nvSpPr>
          <p:spPr>
            <a:xfrm>
              <a:off x="11143" y="3211"/>
              <a:ext cx="3714" cy="1416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X</a:t>
              </a:r>
              <a:r>
                <a:rPr kumimoji="0" lang="en-US" altLang="zh-CN" sz="20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&gt;W</a:t>
              </a:r>
              <a:r>
                <a:rPr kumimoji="0" lang="en-US" altLang="zh-CN" sz="20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1</a:t>
              </a:r>
              <a:endParaRPr kumimoji="0" lang="en-US" altLang="zh-CN" sz="20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0" name="直接连接符 39"/>
            <p:cNvCxnSpPr>
              <a:stCxn id="39" idx="4"/>
            </p:cNvCxnSpPr>
            <p:nvPr/>
          </p:nvCxnSpPr>
          <p:spPr>
            <a:xfrm flipH="1">
              <a:off x="11607" y="4627"/>
              <a:ext cx="1393" cy="13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直接连接符 40"/>
            <p:cNvCxnSpPr/>
            <p:nvPr/>
          </p:nvCxnSpPr>
          <p:spPr>
            <a:xfrm>
              <a:off x="13023" y="4657"/>
              <a:ext cx="1440" cy="14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椭圆 41"/>
            <p:cNvSpPr/>
            <p:nvPr/>
          </p:nvSpPr>
          <p:spPr>
            <a:xfrm>
              <a:off x="9648" y="5964"/>
              <a:ext cx="3714" cy="1416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X</a:t>
              </a:r>
              <a:r>
                <a:rPr kumimoji="0" lang="en-US" altLang="zh-CN" sz="20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2</a:t>
              </a: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&gt;W</a:t>
              </a:r>
              <a:r>
                <a:rPr kumimoji="0" lang="en-US" altLang="zh-CN" sz="20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2</a:t>
              </a:r>
              <a:endParaRPr kumimoji="0" lang="en-US" altLang="zh-CN" sz="20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921" y="8712"/>
              <a:ext cx="1323" cy="1323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4985" y="6611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4788" y="7413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  <a:r>
                <a:rPr lang="en-US" altLang="zh-CN" baseline="-25000"/>
                <a:t>1</a:t>
              </a:r>
              <a:endParaRPr lang="en-US" altLang="zh-CN" baseline="-2500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4093" y="5033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No</a:t>
              </a:r>
              <a:endParaRPr lang="en-US" altLang="zh-CN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1115" y="5087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Yes</a:t>
              </a:r>
              <a:endParaRPr lang="en-US" altLang="zh-CN"/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10144" y="7350"/>
              <a:ext cx="1393" cy="13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直接连接符 48"/>
            <p:cNvCxnSpPr/>
            <p:nvPr/>
          </p:nvCxnSpPr>
          <p:spPr>
            <a:xfrm>
              <a:off x="11560" y="7380"/>
              <a:ext cx="1440" cy="14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" name="文本框 49"/>
            <p:cNvSpPr txBox="1"/>
            <p:nvPr/>
          </p:nvSpPr>
          <p:spPr>
            <a:xfrm>
              <a:off x="9924" y="7599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Yes</a:t>
              </a:r>
              <a:endParaRPr lang="en-US" altLang="zh-CN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375" y="7598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No</a:t>
              </a:r>
              <a:endParaRPr lang="en-US" altLang="zh-CN"/>
            </a:p>
          </p:txBody>
        </p:sp>
        <p:sp>
          <p:nvSpPr>
            <p:cNvPr id="52" name="矩形 51"/>
            <p:cNvSpPr/>
            <p:nvPr/>
          </p:nvSpPr>
          <p:spPr>
            <a:xfrm>
              <a:off x="13000" y="8712"/>
              <a:ext cx="1323" cy="1323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3522" y="9266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3394" y="10137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  <a:r>
                <a:rPr lang="en-US" altLang="zh-CN" baseline="-25000"/>
                <a:t>1</a:t>
              </a:r>
              <a:endParaRPr lang="en-US" altLang="zh-CN" baseline="-2500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456" y="6096"/>
              <a:ext cx="1323" cy="1323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4932" y="6604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210" y="10137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  <a:r>
                <a:rPr lang="en-US" altLang="zh-CN" baseline="-25000"/>
                <a:t>2</a:t>
              </a:r>
              <a:endParaRPr lang="en-US" altLang="zh-CN" baseline="-25000"/>
            </a:p>
          </p:txBody>
        </p:sp>
        <p:sp>
          <p:nvSpPr>
            <p:cNvPr id="58" name="矩形 57"/>
            <p:cNvSpPr/>
            <p:nvPr/>
          </p:nvSpPr>
          <p:spPr>
            <a:xfrm>
              <a:off x="9346" y="9223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ym typeface="+mn-ea"/>
              </a:rPr>
              <a:t>决策树算法概述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4" name="圆角矩形 3"/>
          <p:cNvSpPr>
            <a:spLocks noChangeArrowheads="1"/>
          </p:cNvSpPr>
          <p:nvPr/>
        </p:nvSpPr>
        <p:spPr bwMode="auto">
          <a:xfrm>
            <a:off x="748146" y="814647"/>
            <a:ext cx="10673542" cy="6043353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8" name="圆角矩形 7"/>
          <p:cNvSpPr>
            <a:spLocks noChangeArrowheads="1"/>
          </p:cNvSpPr>
          <p:nvPr/>
        </p:nvSpPr>
        <p:spPr bwMode="auto">
          <a:xfrm>
            <a:off x="1558680" y="642651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9" name="文本框 8"/>
          <p:cNvSpPr txBox="1">
            <a:spLocks noChangeArrowheads="1"/>
          </p:cNvSpPr>
          <p:nvPr/>
        </p:nvSpPr>
        <p:spPr bwMode="auto">
          <a:xfrm>
            <a:off x="1799981" y="689178"/>
            <a:ext cx="279717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决策树的路径</a:t>
            </a:r>
            <a:endParaRPr 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3505" y="1654121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Wingdings" panose="05000000000000000000" pitchFamily="2" charset="2"/>
              </a:rPr>
              <a:t></a:t>
            </a:r>
            <a:endParaRPr lang="zh-CN" altLang="en-US" dirty="0"/>
          </a:p>
        </p:txBody>
      </p: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1327150" y="1563058"/>
            <a:ext cx="795528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决策树的路径解释了预测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8"/>
          <p:cNvSpPr txBox="1">
            <a:spLocks noChangeArrowheads="1"/>
          </p:cNvSpPr>
          <p:nvPr/>
        </p:nvSpPr>
        <p:spPr bwMode="auto">
          <a:xfrm>
            <a:off x="993775" y="2458085"/>
            <a:ext cx="4653915" cy="223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Wingdings" panose="05000000000000000000" charset="0"/>
              <a:buChar char="Ø"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  <a:sym typeface="Arial" panose="020B0604020202020204" pitchFamily="34" charset="0"/>
              </a:rPr>
              <a:t>是对数据的探索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  <a:sym typeface="Arial" panose="020B060402020202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Wingdings" panose="05000000000000000000" charset="0"/>
              <a:buChar char="Ø"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  <a:sym typeface="Arial" panose="020B0604020202020204" pitchFamily="34" charset="0"/>
              </a:rPr>
              <a:t>是对数据轮廓的描述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  <a:sym typeface="Arial" panose="020B060402020202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Wingdings" panose="05000000000000000000" charset="0"/>
              <a:buChar char="Ø"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  <a:sym typeface="Arial" panose="020B0604020202020204" pitchFamily="34" charset="0"/>
              </a:rPr>
              <a:t>能进行预测和分类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  <a:sym typeface="Arial" panose="020B060402020202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Wingdings" panose="05000000000000000000" charset="0"/>
              <a:buChar char="Ø"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  <a:sym typeface="Arial" panose="020B0604020202020204" pitchFamily="34" charset="0"/>
              </a:rPr>
              <a:t>了解哪些变量更重要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  <a:sym typeface="Arial" panose="020B060402020202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Wingdings" panose="05000000000000000000" charset="0"/>
              <a:buChar char="Ø"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  <a:sym typeface="Arial" panose="020B0604020202020204" pitchFamily="34" charset="0"/>
              </a:rPr>
              <a:t>能发现意料之外的模式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328410" y="1654175"/>
            <a:ext cx="4354195" cy="4766310"/>
            <a:chOff x="8921" y="3211"/>
            <a:chExt cx="6857" cy="7506"/>
          </a:xfrm>
        </p:grpSpPr>
        <p:sp>
          <p:nvSpPr>
            <p:cNvPr id="39" name="椭圆 38"/>
            <p:cNvSpPr/>
            <p:nvPr/>
          </p:nvSpPr>
          <p:spPr>
            <a:xfrm>
              <a:off x="11143" y="3211"/>
              <a:ext cx="3714" cy="1416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X</a:t>
              </a:r>
              <a:r>
                <a:rPr kumimoji="0" lang="en-US" altLang="zh-CN" sz="20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&gt;W</a:t>
              </a:r>
              <a:r>
                <a:rPr kumimoji="0" lang="en-US" altLang="zh-CN" sz="20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1</a:t>
              </a:r>
              <a:endParaRPr kumimoji="0" lang="en-US" altLang="zh-CN" sz="20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0" name="直接连接符 39"/>
            <p:cNvCxnSpPr>
              <a:stCxn id="39" idx="4"/>
            </p:cNvCxnSpPr>
            <p:nvPr/>
          </p:nvCxnSpPr>
          <p:spPr>
            <a:xfrm flipH="1">
              <a:off x="11607" y="4627"/>
              <a:ext cx="1393" cy="13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直接连接符 40"/>
            <p:cNvCxnSpPr/>
            <p:nvPr/>
          </p:nvCxnSpPr>
          <p:spPr>
            <a:xfrm>
              <a:off x="13023" y="4657"/>
              <a:ext cx="1440" cy="14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椭圆 41"/>
            <p:cNvSpPr/>
            <p:nvPr/>
          </p:nvSpPr>
          <p:spPr>
            <a:xfrm>
              <a:off x="9648" y="5964"/>
              <a:ext cx="3714" cy="1416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X</a:t>
              </a:r>
              <a:r>
                <a:rPr kumimoji="0" lang="en-US" altLang="zh-CN" sz="20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2</a:t>
              </a: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&gt;W</a:t>
              </a:r>
              <a:r>
                <a:rPr kumimoji="0" lang="en-US" altLang="zh-CN" sz="20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rPr>
                <a:t>2</a:t>
              </a:r>
              <a:endParaRPr kumimoji="0" lang="en-US" altLang="zh-CN" sz="20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921" y="8712"/>
              <a:ext cx="1323" cy="1323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4985" y="6611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4788" y="7413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  <a:r>
                <a:rPr lang="en-US" altLang="zh-CN" baseline="-25000"/>
                <a:t>1</a:t>
              </a:r>
              <a:endParaRPr lang="en-US" altLang="zh-CN" baseline="-2500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4093" y="5033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No</a:t>
              </a:r>
              <a:endParaRPr lang="en-US" altLang="zh-CN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1115" y="5087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Yes</a:t>
              </a:r>
              <a:endParaRPr lang="en-US" altLang="zh-CN"/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10144" y="7350"/>
              <a:ext cx="1393" cy="13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直接连接符 48"/>
            <p:cNvCxnSpPr/>
            <p:nvPr/>
          </p:nvCxnSpPr>
          <p:spPr>
            <a:xfrm>
              <a:off x="11560" y="7380"/>
              <a:ext cx="1440" cy="14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" name="文本框 49"/>
            <p:cNvSpPr txBox="1"/>
            <p:nvPr/>
          </p:nvSpPr>
          <p:spPr>
            <a:xfrm>
              <a:off x="9924" y="7599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Yes</a:t>
              </a:r>
              <a:endParaRPr lang="en-US" altLang="zh-CN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375" y="7598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No</a:t>
              </a:r>
              <a:endParaRPr lang="en-US" altLang="zh-CN"/>
            </a:p>
          </p:txBody>
        </p:sp>
        <p:sp>
          <p:nvSpPr>
            <p:cNvPr id="52" name="矩形 51"/>
            <p:cNvSpPr/>
            <p:nvPr/>
          </p:nvSpPr>
          <p:spPr>
            <a:xfrm>
              <a:off x="13000" y="8712"/>
              <a:ext cx="1323" cy="1323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3522" y="9266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3394" y="10137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  <a:r>
                <a:rPr lang="en-US" altLang="zh-CN" baseline="-25000"/>
                <a:t>1</a:t>
              </a:r>
              <a:endParaRPr lang="en-US" altLang="zh-CN" baseline="-2500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456" y="6096"/>
              <a:ext cx="1323" cy="1323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4932" y="6604"/>
              <a:ext cx="279" cy="27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210" y="10137"/>
              <a:ext cx="7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  <a:r>
                <a:rPr lang="en-US" altLang="zh-CN" baseline="-25000"/>
                <a:t>2</a:t>
              </a:r>
              <a:endParaRPr lang="en-US" altLang="zh-CN" baseline="-25000"/>
            </a:p>
          </p:txBody>
        </p:sp>
        <p:sp>
          <p:nvSpPr>
            <p:cNvPr id="58" name="矩形 57"/>
            <p:cNvSpPr/>
            <p:nvPr/>
          </p:nvSpPr>
          <p:spPr>
            <a:xfrm>
              <a:off x="9346" y="9223"/>
              <a:ext cx="302" cy="3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6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4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文本框 12"/>
          <p:cNvSpPr txBox="1">
            <a:spLocks noChangeArrowheads="1"/>
          </p:cNvSpPr>
          <p:nvPr/>
        </p:nvSpPr>
        <p:spPr bwMode="auto">
          <a:xfrm>
            <a:off x="2432685" y="2986405"/>
            <a:ext cx="437705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sz="6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sz="6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建模基本原理</a:t>
            </a:r>
            <a:endParaRPr lang="zh-CN" sz="60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8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8201" name="图片 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2" name="图片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99" name="矩形 16"/>
          <p:cNvSpPr>
            <a:spLocks noChangeArrowheads="1"/>
          </p:cNvSpPr>
          <p:nvPr/>
        </p:nvSpPr>
        <p:spPr bwMode="auto">
          <a:xfrm>
            <a:off x="2886075" y="5011738"/>
            <a:ext cx="4978400" cy="32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00" name="文本框 17"/>
          <p:cNvSpPr/>
          <p:nvPr/>
        </p:nvSpPr>
        <p:spPr bwMode="auto">
          <a:xfrm>
            <a:off x="176575" y="4917030"/>
            <a:ext cx="2155825" cy="881063"/>
          </a:xfrm>
          <a:custGeom>
            <a:avLst/>
            <a:gdLst>
              <a:gd name="T0" fmla="*/ 352006 w 2156102"/>
              <a:gd name="T1" fmla="*/ 0 h 880167"/>
              <a:gd name="T2" fmla="*/ 1116761 w 2156102"/>
              <a:gd name="T3" fmla="*/ 0 h 880167"/>
              <a:gd name="T4" fmla="*/ 791586 w 2156102"/>
              <a:gd name="T5" fmla="*/ 294305 h 880167"/>
              <a:gd name="T6" fmla="*/ 791586 w 2156102"/>
              <a:gd name="T7" fmla="*/ 307165 h 880167"/>
              <a:gd name="T8" fmla="*/ 2154994 w 2156102"/>
              <a:gd name="T9" fmla="*/ 307165 h 880167"/>
              <a:gd name="T10" fmla="*/ 2154994 w 2156102"/>
              <a:gd name="T11" fmla="*/ 883757 h 880167"/>
              <a:gd name="T12" fmla="*/ 0 w 2156102"/>
              <a:gd name="T13" fmla="*/ 883757 h 880167"/>
              <a:gd name="T14" fmla="*/ 0 w 2156102"/>
              <a:gd name="T15" fmla="*/ 339318 h 880167"/>
              <a:gd name="T16" fmla="*/ 352006 w 2156102"/>
              <a:gd name="T17" fmla="*/ 0 h 8801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3541</Words>
  <Application>WPS 演示</Application>
  <PresentationFormat>自定义</PresentationFormat>
  <Paragraphs>621</Paragraphs>
  <Slides>32</Slides>
  <Notes>5</Notes>
  <HiddenSlides>0</HiddenSlides>
  <MMClips>1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Calibri Light</vt:lpstr>
      <vt:lpstr>黑体</vt:lpstr>
      <vt:lpstr>华文楷体</vt:lpstr>
      <vt:lpstr>Segoe UI</vt:lpstr>
      <vt:lpstr>Calibri</vt:lpstr>
      <vt:lpstr>Times New Roman</vt:lpstr>
      <vt:lpstr>Arial</vt:lpstr>
      <vt:lpstr>Symbol</vt:lpstr>
      <vt:lpstr>微软雅黑</vt:lpstr>
      <vt:lpstr>Wingdings</vt:lpstr>
      <vt:lpstr>华文仿宋</vt:lpstr>
      <vt:lpstr>Arial Unicode MS</vt:lpstr>
      <vt:lpstr>Cambria Math</vt:lpstr>
      <vt:lpstr>Office 主题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一起走过的日子</cp:lastModifiedBy>
  <cp:revision>388</cp:revision>
  <dcterms:created xsi:type="dcterms:W3CDTF">2015-07-17T02:38:00Z</dcterms:created>
  <dcterms:modified xsi:type="dcterms:W3CDTF">2021-08-26T06:20:22Z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0C4B824C3CD24C428E5304D6265B4C38</vt:lpwstr>
  </property>
</Properties>
</file>